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6459200" cy="10972800"/>
  <p:notesSz cx="6858000" cy="9144000"/>
  <p:embeddedFontLst>
    <p:embeddedFont>
      <p:font typeface="Garet" panose="020B0604020202020204" charset="0"/>
      <p:regular r:id="rId3"/>
    </p:embeddedFont>
    <p:embeddedFont>
      <p:font typeface="Garet Bold" panose="020B0604020202020204" charset="0"/>
      <p:regular r:id="rId4"/>
    </p:embeddedFont>
    <p:embeddedFont>
      <p:font typeface="ITC Franklin Gothic LT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142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85373" y="310321"/>
            <a:ext cx="10197139" cy="306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spc="3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PROGRAM SERVICES POST AWARD</a:t>
            </a:r>
          </a:p>
        </p:txBody>
      </p:sp>
      <p:grpSp>
        <p:nvGrpSpPr>
          <p:cNvPr id="46" name="Group 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754661" y="854314"/>
            <a:ext cx="2258563" cy="654285"/>
            <a:chOff x="0" y="0"/>
            <a:chExt cx="785727" cy="227618"/>
          </a:xfrm>
        </p:grpSpPr>
        <p:sp>
          <p:nvSpPr>
            <p:cNvPr id="47" name="Freeform 4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5727" cy="227618"/>
            </a:xfrm>
            <a:custGeom>
              <a:avLst/>
              <a:gdLst/>
              <a:ahLst/>
              <a:cxnLst/>
              <a:rect l="l" t="t" r="r" b="b"/>
              <a:pathLst>
                <a:path w="785727" h="227618">
                  <a:moveTo>
                    <a:pt x="34278" y="0"/>
                  </a:moveTo>
                  <a:lnTo>
                    <a:pt x="751449" y="0"/>
                  </a:lnTo>
                  <a:cubicBezTo>
                    <a:pt x="760540" y="0"/>
                    <a:pt x="769259" y="3611"/>
                    <a:pt x="775687" y="10040"/>
                  </a:cubicBezTo>
                  <a:cubicBezTo>
                    <a:pt x="782116" y="16468"/>
                    <a:pt x="785727" y="25187"/>
                    <a:pt x="785727" y="34278"/>
                  </a:cubicBezTo>
                  <a:lnTo>
                    <a:pt x="785727" y="193340"/>
                  </a:lnTo>
                  <a:cubicBezTo>
                    <a:pt x="785727" y="202431"/>
                    <a:pt x="782116" y="211150"/>
                    <a:pt x="775687" y="217578"/>
                  </a:cubicBezTo>
                  <a:cubicBezTo>
                    <a:pt x="769259" y="224007"/>
                    <a:pt x="760540" y="227618"/>
                    <a:pt x="751449" y="227618"/>
                  </a:cubicBezTo>
                  <a:lnTo>
                    <a:pt x="34278" y="227618"/>
                  </a:lnTo>
                  <a:cubicBezTo>
                    <a:pt x="25187" y="227618"/>
                    <a:pt x="16468" y="224007"/>
                    <a:pt x="10040" y="217578"/>
                  </a:cubicBezTo>
                  <a:cubicBezTo>
                    <a:pt x="3611" y="211150"/>
                    <a:pt x="0" y="202431"/>
                    <a:pt x="0" y="193340"/>
                  </a:cubicBezTo>
                  <a:lnTo>
                    <a:pt x="0" y="34278"/>
                  </a:lnTo>
                  <a:cubicBezTo>
                    <a:pt x="0" y="25187"/>
                    <a:pt x="3611" y="16468"/>
                    <a:pt x="10040" y="10040"/>
                  </a:cubicBezTo>
                  <a:cubicBezTo>
                    <a:pt x="16468" y="3611"/>
                    <a:pt x="25187" y="0"/>
                    <a:pt x="3427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0" y="-19050"/>
              <a:ext cx="785727" cy="246668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9" name="TextBox 49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6913446" y="916327"/>
            <a:ext cx="1940992" cy="2651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Susan Corwin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6913446" y="1185485"/>
            <a:ext cx="1940992" cy="2081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Director Post Award</a:t>
            </a:r>
          </a:p>
        </p:txBody>
      </p:sp>
      <p:sp>
        <p:nvSpPr>
          <p:cNvPr id="36" name="AutoShape 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13656" y="1035112"/>
            <a:ext cx="4041005" cy="14634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Auto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6640" y="1035597"/>
            <a:ext cx="0" cy="7683822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6" name="AutoShape 8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18199" y="1035112"/>
            <a:ext cx="236894" cy="48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1" name="Group 5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5093" y="603302"/>
            <a:ext cx="2258563" cy="863620"/>
            <a:chOff x="0" y="0"/>
            <a:chExt cx="785727" cy="300443"/>
          </a:xfrm>
        </p:grpSpPr>
        <p:sp>
          <p:nvSpPr>
            <p:cNvPr id="52" name="Freeform 5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5727" cy="300443"/>
            </a:xfrm>
            <a:custGeom>
              <a:avLst/>
              <a:gdLst/>
              <a:ahLst/>
              <a:cxnLst/>
              <a:rect l="l" t="t" r="r" b="b"/>
              <a:pathLst>
                <a:path w="785727" h="300443">
                  <a:moveTo>
                    <a:pt x="34278" y="0"/>
                  </a:moveTo>
                  <a:lnTo>
                    <a:pt x="751449" y="0"/>
                  </a:lnTo>
                  <a:cubicBezTo>
                    <a:pt x="760540" y="0"/>
                    <a:pt x="769259" y="3611"/>
                    <a:pt x="775687" y="10040"/>
                  </a:cubicBezTo>
                  <a:cubicBezTo>
                    <a:pt x="782116" y="16468"/>
                    <a:pt x="785727" y="25187"/>
                    <a:pt x="785727" y="34278"/>
                  </a:cubicBezTo>
                  <a:lnTo>
                    <a:pt x="785727" y="266165"/>
                  </a:lnTo>
                  <a:cubicBezTo>
                    <a:pt x="785727" y="275256"/>
                    <a:pt x="782116" y="283975"/>
                    <a:pt x="775687" y="290403"/>
                  </a:cubicBezTo>
                  <a:cubicBezTo>
                    <a:pt x="769259" y="296832"/>
                    <a:pt x="760540" y="300443"/>
                    <a:pt x="751449" y="300443"/>
                  </a:cubicBezTo>
                  <a:lnTo>
                    <a:pt x="34278" y="300443"/>
                  </a:lnTo>
                  <a:cubicBezTo>
                    <a:pt x="25187" y="300443"/>
                    <a:pt x="16468" y="296832"/>
                    <a:pt x="10040" y="290403"/>
                  </a:cubicBezTo>
                  <a:cubicBezTo>
                    <a:pt x="3611" y="283975"/>
                    <a:pt x="0" y="275256"/>
                    <a:pt x="0" y="266165"/>
                  </a:cubicBezTo>
                  <a:lnTo>
                    <a:pt x="0" y="34278"/>
                  </a:lnTo>
                  <a:cubicBezTo>
                    <a:pt x="0" y="25187"/>
                    <a:pt x="3611" y="16468"/>
                    <a:pt x="10040" y="10040"/>
                  </a:cubicBezTo>
                  <a:cubicBezTo>
                    <a:pt x="16468" y="3611"/>
                    <a:pt x="25187" y="0"/>
                    <a:pt x="3427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0" y="-19050"/>
              <a:ext cx="785727" cy="319493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4" name="TextBox 54"/>
          <p:cNvSpPr txBox="1"/>
          <p:nvPr/>
        </p:nvSpPr>
        <p:spPr>
          <a:xfrm>
            <a:off x="613878" y="674840"/>
            <a:ext cx="1940992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Marcie Britton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613878" y="933503"/>
            <a:ext cx="1940992" cy="4185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Manager </a:t>
            </a:r>
          </a:p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Launch &amp; Subaward</a:t>
            </a:r>
          </a:p>
        </p:txBody>
      </p:sp>
      <p:sp>
        <p:nvSpPr>
          <p:cNvPr id="87" name="AutoShape 8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39364" y="2078913"/>
            <a:ext cx="215729" cy="41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7" name="Group 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5093" y="1582161"/>
            <a:ext cx="2759786" cy="993504"/>
            <a:chOff x="0" y="0"/>
            <a:chExt cx="1297856" cy="467219"/>
          </a:xfrm>
        </p:grpSpPr>
        <p:sp>
          <p:nvSpPr>
            <p:cNvPr id="38" name="Freeform 3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67219"/>
            </a:xfrm>
            <a:custGeom>
              <a:avLst/>
              <a:gdLst/>
              <a:ahLst/>
              <a:cxnLst/>
              <a:rect l="l" t="t" r="r" b="b"/>
              <a:pathLst>
                <a:path w="1297856" h="467219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39167"/>
                  </a:lnTo>
                  <a:cubicBezTo>
                    <a:pt x="1297856" y="454660"/>
                    <a:pt x="1285297" y="467219"/>
                    <a:pt x="1269804" y="467219"/>
                  </a:cubicBezTo>
                  <a:lnTo>
                    <a:pt x="28053" y="467219"/>
                  </a:lnTo>
                  <a:cubicBezTo>
                    <a:pt x="12560" y="467219"/>
                    <a:pt x="0" y="454660"/>
                    <a:pt x="0" y="439167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0" y="-19050"/>
              <a:ext cx="1297856" cy="486269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0" name="TextBox 40"/>
          <p:cNvSpPr txBox="1"/>
          <p:nvPr/>
        </p:nvSpPr>
        <p:spPr>
          <a:xfrm>
            <a:off x="1141593" y="1744509"/>
            <a:ext cx="1386785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Betsy Arias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512664" y="2009167"/>
            <a:ext cx="2644644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</a:t>
            </a:r>
          </a:p>
          <a:p>
            <a:pPr algn="ctr">
              <a:lnSpc>
                <a:spcPts val="1686"/>
              </a:lnSpc>
            </a:pPr>
            <a:r>
              <a:rPr lang="en-US" sz="1204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- Launch</a:t>
            </a:r>
          </a:p>
        </p:txBody>
      </p:sp>
      <p:sp>
        <p:nvSpPr>
          <p:cNvPr id="88" name="AutoShape 8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39364" y="3172571"/>
            <a:ext cx="215729" cy="41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6" name="Group 5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5093" y="2681683"/>
            <a:ext cx="2759786" cy="981775"/>
            <a:chOff x="0" y="0"/>
            <a:chExt cx="1297856" cy="461703"/>
          </a:xfrm>
        </p:grpSpPr>
        <p:sp>
          <p:nvSpPr>
            <p:cNvPr id="57" name="Freeform 5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61703"/>
            </a:xfrm>
            <a:custGeom>
              <a:avLst/>
              <a:gdLst/>
              <a:ahLst/>
              <a:cxnLst/>
              <a:rect l="l" t="t" r="r" b="b"/>
              <a:pathLst>
                <a:path w="1297856" h="461703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33651"/>
                  </a:lnTo>
                  <a:cubicBezTo>
                    <a:pt x="1297856" y="449144"/>
                    <a:pt x="1285297" y="461703"/>
                    <a:pt x="1269804" y="461703"/>
                  </a:cubicBezTo>
                  <a:lnTo>
                    <a:pt x="28053" y="461703"/>
                  </a:lnTo>
                  <a:cubicBezTo>
                    <a:pt x="12560" y="461703"/>
                    <a:pt x="0" y="449144"/>
                    <a:pt x="0" y="433651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0" y="-19050"/>
              <a:ext cx="1297856" cy="480753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9" name="TextBox 59"/>
          <p:cNvSpPr txBox="1"/>
          <p:nvPr/>
        </p:nvSpPr>
        <p:spPr>
          <a:xfrm>
            <a:off x="768047" y="2848031"/>
            <a:ext cx="2133879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Deirdre Halsema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620307" y="3136443"/>
            <a:ext cx="2429357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Associate Sponsored </a:t>
            </a:r>
          </a:p>
          <a:p>
            <a:pPr algn="ctr">
              <a:lnSpc>
                <a:spcPts val="1686"/>
              </a:lnSpc>
            </a:pPr>
            <a:r>
              <a:rPr lang="en-US" sz="1204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- Launch</a:t>
            </a:r>
          </a:p>
        </p:txBody>
      </p:sp>
      <p:sp>
        <p:nvSpPr>
          <p:cNvPr id="89" name="AutoShape 8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36640" y="4257628"/>
            <a:ext cx="218453" cy="41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6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5093" y="3769054"/>
            <a:ext cx="2759786" cy="977149"/>
            <a:chOff x="0" y="0"/>
            <a:chExt cx="1297856" cy="459528"/>
          </a:xfrm>
        </p:grpSpPr>
        <p:sp>
          <p:nvSpPr>
            <p:cNvPr id="62" name="Freeform 6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59528"/>
            </a:xfrm>
            <a:custGeom>
              <a:avLst/>
              <a:gdLst/>
              <a:ahLst/>
              <a:cxnLst/>
              <a:rect l="l" t="t" r="r" b="b"/>
              <a:pathLst>
                <a:path w="1297856" h="459528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31476"/>
                  </a:lnTo>
                  <a:cubicBezTo>
                    <a:pt x="1297856" y="446969"/>
                    <a:pt x="1285297" y="459528"/>
                    <a:pt x="1269804" y="459528"/>
                  </a:cubicBezTo>
                  <a:lnTo>
                    <a:pt x="28053" y="459528"/>
                  </a:lnTo>
                  <a:cubicBezTo>
                    <a:pt x="12560" y="459528"/>
                    <a:pt x="0" y="446969"/>
                    <a:pt x="0" y="431476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0" y="-19050"/>
              <a:ext cx="1297856" cy="478578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4" name="TextBox 64"/>
          <p:cNvSpPr txBox="1"/>
          <p:nvPr/>
        </p:nvSpPr>
        <p:spPr>
          <a:xfrm>
            <a:off x="768047" y="3916898"/>
            <a:ext cx="2133879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 dirty="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Jennifer Rettig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620307" y="4200685"/>
            <a:ext cx="2429357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Associate Sponsored 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- Launch</a:t>
            </a:r>
          </a:p>
        </p:txBody>
      </p:sp>
      <p:sp>
        <p:nvSpPr>
          <p:cNvPr id="90" name="AutoShape 9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236640" y="5340783"/>
            <a:ext cx="218453" cy="56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6" name="Group 6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5093" y="4851798"/>
            <a:ext cx="2759786" cy="978082"/>
            <a:chOff x="0" y="0"/>
            <a:chExt cx="1297856" cy="459967"/>
          </a:xfrm>
        </p:grpSpPr>
        <p:sp>
          <p:nvSpPr>
            <p:cNvPr id="67" name="Freeform 6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59967"/>
            </a:xfrm>
            <a:custGeom>
              <a:avLst/>
              <a:gdLst/>
              <a:ahLst/>
              <a:cxnLst/>
              <a:rect l="l" t="t" r="r" b="b"/>
              <a:pathLst>
                <a:path w="1297856" h="459967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31914"/>
                  </a:lnTo>
                  <a:cubicBezTo>
                    <a:pt x="1297856" y="447407"/>
                    <a:pt x="1285297" y="459967"/>
                    <a:pt x="1269804" y="459967"/>
                  </a:cubicBezTo>
                  <a:lnTo>
                    <a:pt x="28053" y="459967"/>
                  </a:lnTo>
                  <a:cubicBezTo>
                    <a:pt x="12560" y="459967"/>
                    <a:pt x="0" y="447407"/>
                    <a:pt x="0" y="431914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0" y="-19050"/>
              <a:ext cx="1297856" cy="47901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768047" y="4990118"/>
            <a:ext cx="2133879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Ken Suter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620307" y="5284363"/>
            <a:ext cx="2429357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Sub-Award Officer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Subaward</a:t>
            </a:r>
          </a:p>
        </p:txBody>
      </p:sp>
      <p:sp>
        <p:nvSpPr>
          <p:cNvPr id="91" name="AutoShape 9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239364" y="6445417"/>
            <a:ext cx="220631" cy="11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71" name="Group 7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9995" y="5934543"/>
            <a:ext cx="2754884" cy="1021969"/>
            <a:chOff x="0" y="0"/>
            <a:chExt cx="1295551" cy="480606"/>
          </a:xfrm>
        </p:grpSpPr>
        <p:sp>
          <p:nvSpPr>
            <p:cNvPr id="72" name="Freeform 7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5551" cy="480606"/>
            </a:xfrm>
            <a:custGeom>
              <a:avLst/>
              <a:gdLst/>
              <a:ahLst/>
              <a:cxnLst/>
              <a:rect l="l" t="t" r="r" b="b"/>
              <a:pathLst>
                <a:path w="1295551" h="480606">
                  <a:moveTo>
                    <a:pt x="28103" y="0"/>
                  </a:moveTo>
                  <a:lnTo>
                    <a:pt x="1267448" y="0"/>
                  </a:lnTo>
                  <a:cubicBezTo>
                    <a:pt x="1274902" y="0"/>
                    <a:pt x="1282050" y="2961"/>
                    <a:pt x="1287320" y="8231"/>
                  </a:cubicBezTo>
                  <a:cubicBezTo>
                    <a:pt x="1292590" y="13501"/>
                    <a:pt x="1295551" y="20649"/>
                    <a:pt x="1295551" y="28103"/>
                  </a:cubicBezTo>
                  <a:lnTo>
                    <a:pt x="1295551" y="452503"/>
                  </a:lnTo>
                  <a:cubicBezTo>
                    <a:pt x="1295551" y="459956"/>
                    <a:pt x="1292590" y="467104"/>
                    <a:pt x="1287320" y="472375"/>
                  </a:cubicBezTo>
                  <a:cubicBezTo>
                    <a:pt x="1282050" y="477645"/>
                    <a:pt x="1274902" y="480606"/>
                    <a:pt x="1267448" y="480606"/>
                  </a:cubicBezTo>
                  <a:lnTo>
                    <a:pt x="28103" y="480606"/>
                  </a:lnTo>
                  <a:cubicBezTo>
                    <a:pt x="12582" y="480606"/>
                    <a:pt x="0" y="468024"/>
                    <a:pt x="0" y="452503"/>
                  </a:cubicBezTo>
                  <a:lnTo>
                    <a:pt x="0" y="28103"/>
                  </a:lnTo>
                  <a:cubicBezTo>
                    <a:pt x="0" y="12582"/>
                    <a:pt x="12582" y="0"/>
                    <a:pt x="2810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TextBox 73"/>
            <p:cNvSpPr txBox="1"/>
            <p:nvPr/>
          </p:nvSpPr>
          <p:spPr>
            <a:xfrm>
              <a:off x="0" y="-19050"/>
              <a:ext cx="1295551" cy="499656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4" name="TextBox 74"/>
          <p:cNvSpPr txBox="1"/>
          <p:nvPr/>
        </p:nvSpPr>
        <p:spPr>
          <a:xfrm>
            <a:off x="772393" y="6072863"/>
            <a:ext cx="2130088" cy="2651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Cindy Sanders*+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459995" y="6367162"/>
            <a:ext cx="2754884" cy="418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 - Subaward (AFRL Hub)</a:t>
            </a:r>
          </a:p>
        </p:txBody>
      </p:sp>
      <p:sp>
        <p:nvSpPr>
          <p:cNvPr id="92" name="AutoShape 9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239364" y="7571941"/>
            <a:ext cx="215729" cy="56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76" name="Group 7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5093" y="7061067"/>
            <a:ext cx="2759786" cy="1021860"/>
            <a:chOff x="0" y="0"/>
            <a:chExt cx="1297856" cy="480555"/>
          </a:xfrm>
        </p:grpSpPr>
        <p:sp>
          <p:nvSpPr>
            <p:cNvPr id="77" name="Freeform 7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80555"/>
            </a:xfrm>
            <a:custGeom>
              <a:avLst/>
              <a:gdLst/>
              <a:ahLst/>
              <a:cxnLst/>
              <a:rect l="l" t="t" r="r" b="b"/>
              <a:pathLst>
                <a:path w="1297856" h="480555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52502"/>
                  </a:lnTo>
                  <a:cubicBezTo>
                    <a:pt x="1297856" y="467995"/>
                    <a:pt x="1285297" y="480555"/>
                    <a:pt x="1269804" y="480555"/>
                  </a:cubicBezTo>
                  <a:lnTo>
                    <a:pt x="28053" y="480555"/>
                  </a:lnTo>
                  <a:cubicBezTo>
                    <a:pt x="12560" y="480555"/>
                    <a:pt x="0" y="467995"/>
                    <a:pt x="0" y="452502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TextBox 78"/>
            <p:cNvSpPr txBox="1"/>
            <p:nvPr/>
          </p:nvSpPr>
          <p:spPr>
            <a:xfrm>
              <a:off x="0" y="-19050"/>
              <a:ext cx="1297856" cy="499605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9" name="TextBox 79"/>
          <p:cNvSpPr txBox="1"/>
          <p:nvPr/>
        </p:nvSpPr>
        <p:spPr>
          <a:xfrm>
            <a:off x="768047" y="7199386"/>
            <a:ext cx="2133879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Ellie Faris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587186" y="7493631"/>
            <a:ext cx="2495600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Admin - Subaward</a:t>
            </a:r>
          </a:p>
        </p:txBody>
      </p:sp>
      <p:sp>
        <p:nvSpPr>
          <p:cNvPr id="93" name="AutoShape 9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239364" y="8698464"/>
            <a:ext cx="215729" cy="56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81" name="Group 8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5093" y="8187590"/>
            <a:ext cx="2759786" cy="1021860"/>
            <a:chOff x="0" y="0"/>
            <a:chExt cx="1297856" cy="480555"/>
          </a:xfrm>
        </p:grpSpPr>
        <p:sp>
          <p:nvSpPr>
            <p:cNvPr id="82" name="Freeform 8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80555"/>
            </a:xfrm>
            <a:custGeom>
              <a:avLst/>
              <a:gdLst/>
              <a:ahLst/>
              <a:cxnLst/>
              <a:rect l="l" t="t" r="r" b="b"/>
              <a:pathLst>
                <a:path w="1297856" h="480555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52502"/>
                  </a:lnTo>
                  <a:cubicBezTo>
                    <a:pt x="1297856" y="467995"/>
                    <a:pt x="1285297" y="480555"/>
                    <a:pt x="1269804" y="480555"/>
                  </a:cubicBezTo>
                  <a:lnTo>
                    <a:pt x="28053" y="480555"/>
                  </a:lnTo>
                  <a:cubicBezTo>
                    <a:pt x="12560" y="480555"/>
                    <a:pt x="0" y="467995"/>
                    <a:pt x="0" y="452502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TextBox 83"/>
            <p:cNvSpPr txBox="1"/>
            <p:nvPr/>
          </p:nvSpPr>
          <p:spPr>
            <a:xfrm>
              <a:off x="0" y="-19050"/>
              <a:ext cx="1297856" cy="499605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4" name="TextBox 84"/>
          <p:cNvSpPr txBox="1"/>
          <p:nvPr/>
        </p:nvSpPr>
        <p:spPr>
          <a:xfrm>
            <a:off x="768047" y="8325910"/>
            <a:ext cx="2133879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Michelle Shows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587186" y="8620154"/>
            <a:ext cx="2495600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Admin - Subaward</a:t>
            </a:r>
          </a:p>
        </p:txBody>
      </p:sp>
      <p:sp>
        <p:nvSpPr>
          <p:cNvPr id="6" name="Auto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4991207" y="1181457"/>
            <a:ext cx="1763454" cy="65828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" name="Auto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28637" y="2278838"/>
            <a:ext cx="0" cy="478246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" name="Auto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3528637" y="2300390"/>
            <a:ext cx="34014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44" name="Group 1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68777" y="1839742"/>
            <a:ext cx="2244861" cy="921297"/>
            <a:chOff x="0" y="0"/>
            <a:chExt cx="780960" cy="320508"/>
          </a:xfrm>
        </p:grpSpPr>
        <p:sp>
          <p:nvSpPr>
            <p:cNvPr id="145" name="Freeform 14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0960" cy="320508"/>
            </a:xfrm>
            <a:custGeom>
              <a:avLst/>
              <a:gdLst/>
              <a:ahLst/>
              <a:cxnLst/>
              <a:rect l="l" t="t" r="r" b="b"/>
              <a:pathLst>
                <a:path w="780960" h="320508">
                  <a:moveTo>
                    <a:pt x="34487" y="0"/>
                  </a:moveTo>
                  <a:lnTo>
                    <a:pt x="746473" y="0"/>
                  </a:lnTo>
                  <a:cubicBezTo>
                    <a:pt x="765520" y="0"/>
                    <a:pt x="780960" y="15440"/>
                    <a:pt x="780960" y="34487"/>
                  </a:cubicBezTo>
                  <a:lnTo>
                    <a:pt x="780960" y="286021"/>
                  </a:lnTo>
                  <a:cubicBezTo>
                    <a:pt x="780960" y="305068"/>
                    <a:pt x="765520" y="320508"/>
                    <a:pt x="746473" y="320508"/>
                  </a:cubicBezTo>
                  <a:lnTo>
                    <a:pt x="34487" y="320508"/>
                  </a:lnTo>
                  <a:cubicBezTo>
                    <a:pt x="15440" y="320508"/>
                    <a:pt x="0" y="305068"/>
                    <a:pt x="0" y="286021"/>
                  </a:cubicBezTo>
                  <a:lnTo>
                    <a:pt x="0" y="34487"/>
                  </a:lnTo>
                  <a:cubicBezTo>
                    <a:pt x="0" y="15440"/>
                    <a:pt x="15440" y="0"/>
                    <a:pt x="3448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TextBox 146"/>
            <p:cNvSpPr txBox="1"/>
            <p:nvPr/>
          </p:nvSpPr>
          <p:spPr>
            <a:xfrm>
              <a:off x="0" y="-19050"/>
              <a:ext cx="780960" cy="339558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7" name="TextBox 147"/>
          <p:cNvSpPr txBox="1"/>
          <p:nvPr/>
        </p:nvSpPr>
        <p:spPr>
          <a:xfrm>
            <a:off x="4095206" y="1958405"/>
            <a:ext cx="1768648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Suzanne Payne</a:t>
            </a:r>
          </a:p>
        </p:txBody>
      </p:sp>
      <p:sp>
        <p:nvSpPr>
          <p:cNvPr id="148" name="TextBox 148"/>
          <p:cNvSpPr txBox="1"/>
          <p:nvPr/>
        </p:nvSpPr>
        <p:spPr>
          <a:xfrm>
            <a:off x="4188625" y="2194923"/>
            <a:ext cx="1605166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Manager Award Setup</a:t>
            </a:r>
          </a:p>
        </p:txBody>
      </p:sp>
      <p:sp>
        <p:nvSpPr>
          <p:cNvPr id="209" name="AutoShape 2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3528637" y="3377182"/>
            <a:ext cx="263940" cy="3288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89" name="Group 18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792577" y="2867253"/>
            <a:ext cx="2491554" cy="1026434"/>
            <a:chOff x="0" y="0"/>
            <a:chExt cx="866782" cy="357084"/>
          </a:xfrm>
        </p:grpSpPr>
        <p:sp>
          <p:nvSpPr>
            <p:cNvPr id="190" name="Freeform 19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66782" cy="357084"/>
            </a:xfrm>
            <a:custGeom>
              <a:avLst/>
              <a:gdLst/>
              <a:ahLst/>
              <a:cxnLst/>
              <a:rect l="l" t="t" r="r" b="b"/>
              <a:pathLst>
                <a:path w="866782" h="357084">
                  <a:moveTo>
                    <a:pt x="31073" y="0"/>
                  </a:moveTo>
                  <a:lnTo>
                    <a:pt x="835709" y="0"/>
                  </a:lnTo>
                  <a:cubicBezTo>
                    <a:pt x="843950" y="0"/>
                    <a:pt x="851854" y="3274"/>
                    <a:pt x="857681" y="9101"/>
                  </a:cubicBezTo>
                  <a:cubicBezTo>
                    <a:pt x="863508" y="14928"/>
                    <a:pt x="866782" y="22832"/>
                    <a:pt x="866782" y="31073"/>
                  </a:cubicBezTo>
                  <a:lnTo>
                    <a:pt x="866782" y="326012"/>
                  </a:lnTo>
                  <a:cubicBezTo>
                    <a:pt x="866782" y="334253"/>
                    <a:pt x="863508" y="342156"/>
                    <a:pt x="857681" y="347983"/>
                  </a:cubicBezTo>
                  <a:cubicBezTo>
                    <a:pt x="851854" y="353811"/>
                    <a:pt x="843950" y="357084"/>
                    <a:pt x="835709" y="357084"/>
                  </a:cubicBezTo>
                  <a:lnTo>
                    <a:pt x="31073" y="357084"/>
                  </a:lnTo>
                  <a:cubicBezTo>
                    <a:pt x="22832" y="357084"/>
                    <a:pt x="14928" y="353811"/>
                    <a:pt x="9101" y="347983"/>
                  </a:cubicBezTo>
                  <a:cubicBezTo>
                    <a:pt x="3274" y="342156"/>
                    <a:pt x="0" y="334253"/>
                    <a:pt x="0" y="326012"/>
                  </a:cubicBezTo>
                  <a:lnTo>
                    <a:pt x="0" y="31073"/>
                  </a:lnTo>
                  <a:cubicBezTo>
                    <a:pt x="0" y="22832"/>
                    <a:pt x="3274" y="14928"/>
                    <a:pt x="9101" y="9101"/>
                  </a:cubicBezTo>
                  <a:cubicBezTo>
                    <a:pt x="14928" y="3274"/>
                    <a:pt x="22832" y="0"/>
                    <a:pt x="3107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TextBox 191"/>
            <p:cNvSpPr txBox="1"/>
            <p:nvPr/>
          </p:nvSpPr>
          <p:spPr>
            <a:xfrm>
              <a:off x="0" y="-19050"/>
              <a:ext cx="866782" cy="376134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92" name="TextBox 192"/>
          <p:cNvSpPr txBox="1"/>
          <p:nvPr/>
        </p:nvSpPr>
        <p:spPr>
          <a:xfrm>
            <a:off x="3818750" y="2924097"/>
            <a:ext cx="2439208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Madaline Foglesong</a:t>
            </a:r>
          </a:p>
        </p:txBody>
      </p:sp>
      <p:sp>
        <p:nvSpPr>
          <p:cNvPr id="193" name="TextBox 193"/>
          <p:cNvSpPr txBox="1"/>
          <p:nvPr/>
        </p:nvSpPr>
        <p:spPr>
          <a:xfrm>
            <a:off x="3890927" y="3160614"/>
            <a:ext cx="2294853" cy="6290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</a:t>
            </a:r>
          </a:p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Admin, </a:t>
            </a:r>
          </a:p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Account Management</a:t>
            </a:r>
          </a:p>
        </p:txBody>
      </p:sp>
      <p:sp>
        <p:nvSpPr>
          <p:cNvPr id="210" name="AutoShape 2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3539724" y="4415652"/>
            <a:ext cx="263940" cy="3288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94" name="Group 19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03664" y="3960090"/>
            <a:ext cx="2480467" cy="917701"/>
            <a:chOff x="0" y="0"/>
            <a:chExt cx="862925" cy="319257"/>
          </a:xfrm>
        </p:grpSpPr>
        <p:sp>
          <p:nvSpPr>
            <p:cNvPr id="195" name="Freeform 19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62925" cy="319257"/>
            </a:xfrm>
            <a:custGeom>
              <a:avLst/>
              <a:gdLst/>
              <a:ahLst/>
              <a:cxnLst/>
              <a:rect l="l" t="t" r="r" b="b"/>
              <a:pathLst>
                <a:path w="862925" h="319257">
                  <a:moveTo>
                    <a:pt x="31212" y="0"/>
                  </a:moveTo>
                  <a:lnTo>
                    <a:pt x="831713" y="0"/>
                  </a:lnTo>
                  <a:cubicBezTo>
                    <a:pt x="839991" y="0"/>
                    <a:pt x="847930" y="3288"/>
                    <a:pt x="853783" y="9142"/>
                  </a:cubicBezTo>
                  <a:cubicBezTo>
                    <a:pt x="859637" y="14995"/>
                    <a:pt x="862925" y="22934"/>
                    <a:pt x="862925" y="31212"/>
                  </a:cubicBezTo>
                  <a:lnTo>
                    <a:pt x="862925" y="288046"/>
                  </a:lnTo>
                  <a:cubicBezTo>
                    <a:pt x="862925" y="305283"/>
                    <a:pt x="848951" y="319257"/>
                    <a:pt x="831713" y="319257"/>
                  </a:cubicBezTo>
                  <a:lnTo>
                    <a:pt x="31212" y="319257"/>
                  </a:lnTo>
                  <a:cubicBezTo>
                    <a:pt x="22934" y="319257"/>
                    <a:pt x="14995" y="315969"/>
                    <a:pt x="9142" y="310115"/>
                  </a:cubicBezTo>
                  <a:cubicBezTo>
                    <a:pt x="3288" y="304262"/>
                    <a:pt x="0" y="296323"/>
                    <a:pt x="0" y="288046"/>
                  </a:cubicBezTo>
                  <a:lnTo>
                    <a:pt x="0" y="31212"/>
                  </a:lnTo>
                  <a:cubicBezTo>
                    <a:pt x="0" y="22934"/>
                    <a:pt x="3288" y="14995"/>
                    <a:pt x="9142" y="9142"/>
                  </a:cubicBezTo>
                  <a:cubicBezTo>
                    <a:pt x="14995" y="3288"/>
                    <a:pt x="22934" y="0"/>
                    <a:pt x="31212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" name="TextBox 196"/>
            <p:cNvSpPr txBox="1"/>
            <p:nvPr/>
          </p:nvSpPr>
          <p:spPr>
            <a:xfrm>
              <a:off x="0" y="-19050"/>
              <a:ext cx="862925" cy="338307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97" name="TextBox 197"/>
          <p:cNvSpPr txBox="1"/>
          <p:nvPr/>
        </p:nvSpPr>
        <p:spPr>
          <a:xfrm>
            <a:off x="4025982" y="4049637"/>
            <a:ext cx="2035830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Rosemary Dennis</a:t>
            </a:r>
          </a:p>
        </p:txBody>
      </p:sp>
      <p:sp>
        <p:nvSpPr>
          <p:cNvPr id="198" name="TextBox 198"/>
          <p:cNvSpPr txBox="1"/>
          <p:nvPr/>
        </p:nvSpPr>
        <p:spPr>
          <a:xfrm>
            <a:off x="4157080" y="4286155"/>
            <a:ext cx="1773633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</a:t>
            </a:r>
          </a:p>
        </p:txBody>
      </p:sp>
      <p:sp>
        <p:nvSpPr>
          <p:cNvPr id="253" name="AutoShape 25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3539724" y="5412909"/>
            <a:ext cx="260596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14" name="Group 1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00319" y="4944466"/>
            <a:ext cx="2476069" cy="936887"/>
            <a:chOff x="0" y="0"/>
            <a:chExt cx="1164431" cy="440594"/>
          </a:xfrm>
        </p:grpSpPr>
        <p:sp>
          <p:nvSpPr>
            <p:cNvPr id="115" name="Freeform 11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164431" cy="440594"/>
            </a:xfrm>
            <a:custGeom>
              <a:avLst/>
              <a:gdLst/>
              <a:ahLst/>
              <a:cxnLst/>
              <a:rect l="l" t="t" r="r" b="b"/>
              <a:pathLst>
                <a:path w="1164431" h="440594">
                  <a:moveTo>
                    <a:pt x="31267" y="0"/>
                  </a:moveTo>
                  <a:lnTo>
                    <a:pt x="1133164" y="0"/>
                  </a:lnTo>
                  <a:cubicBezTo>
                    <a:pt x="1141457" y="0"/>
                    <a:pt x="1149410" y="3294"/>
                    <a:pt x="1155274" y="9158"/>
                  </a:cubicBezTo>
                  <a:cubicBezTo>
                    <a:pt x="1161137" y="15022"/>
                    <a:pt x="1164431" y="22974"/>
                    <a:pt x="1164431" y="31267"/>
                  </a:cubicBezTo>
                  <a:lnTo>
                    <a:pt x="1164431" y="409327"/>
                  </a:lnTo>
                  <a:cubicBezTo>
                    <a:pt x="1164431" y="426595"/>
                    <a:pt x="1150433" y="440594"/>
                    <a:pt x="1133164" y="440594"/>
                  </a:cubicBezTo>
                  <a:lnTo>
                    <a:pt x="31267" y="440594"/>
                  </a:lnTo>
                  <a:cubicBezTo>
                    <a:pt x="22974" y="440594"/>
                    <a:pt x="15022" y="437300"/>
                    <a:pt x="9158" y="431436"/>
                  </a:cubicBezTo>
                  <a:cubicBezTo>
                    <a:pt x="3294" y="425572"/>
                    <a:pt x="0" y="417620"/>
                    <a:pt x="0" y="409327"/>
                  </a:cubicBezTo>
                  <a:lnTo>
                    <a:pt x="0" y="31267"/>
                  </a:lnTo>
                  <a:cubicBezTo>
                    <a:pt x="0" y="22974"/>
                    <a:pt x="3294" y="15022"/>
                    <a:pt x="9158" y="9158"/>
                  </a:cubicBezTo>
                  <a:cubicBezTo>
                    <a:pt x="15022" y="3294"/>
                    <a:pt x="22974" y="0"/>
                    <a:pt x="3126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TextBox 116"/>
            <p:cNvSpPr txBox="1"/>
            <p:nvPr/>
          </p:nvSpPr>
          <p:spPr>
            <a:xfrm>
              <a:off x="0" y="-19050"/>
              <a:ext cx="1164431" cy="459644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7" name="TextBox 117"/>
          <p:cNvSpPr txBox="1"/>
          <p:nvPr/>
        </p:nvSpPr>
        <p:spPr>
          <a:xfrm>
            <a:off x="4081100" y="5068203"/>
            <a:ext cx="1914508" cy="2651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Kathy Doy</a:t>
            </a:r>
          </a:p>
        </p:txBody>
      </p:sp>
      <p:sp>
        <p:nvSpPr>
          <p:cNvPr id="118" name="TextBox 118"/>
          <p:cNvSpPr txBox="1"/>
          <p:nvPr/>
        </p:nvSpPr>
        <p:spPr>
          <a:xfrm>
            <a:off x="3874434" y="5304775"/>
            <a:ext cx="2327839" cy="418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</a:t>
            </a:r>
          </a:p>
        </p:txBody>
      </p:sp>
      <p:sp>
        <p:nvSpPr>
          <p:cNvPr id="212" name="AutoShape 2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3539724" y="6240506"/>
            <a:ext cx="26394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99" name="Group 19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03664" y="5945235"/>
            <a:ext cx="2480467" cy="590543"/>
            <a:chOff x="0" y="0"/>
            <a:chExt cx="862925" cy="205443"/>
          </a:xfrm>
        </p:grpSpPr>
        <p:sp>
          <p:nvSpPr>
            <p:cNvPr id="200" name="Freeform 20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62925" cy="205443"/>
            </a:xfrm>
            <a:custGeom>
              <a:avLst/>
              <a:gdLst/>
              <a:ahLst/>
              <a:cxnLst/>
              <a:rect l="l" t="t" r="r" b="b"/>
              <a:pathLst>
                <a:path w="862925" h="205443">
                  <a:moveTo>
                    <a:pt x="31212" y="0"/>
                  </a:moveTo>
                  <a:lnTo>
                    <a:pt x="831713" y="0"/>
                  </a:lnTo>
                  <a:cubicBezTo>
                    <a:pt x="839991" y="0"/>
                    <a:pt x="847930" y="3288"/>
                    <a:pt x="853783" y="9142"/>
                  </a:cubicBezTo>
                  <a:cubicBezTo>
                    <a:pt x="859637" y="14995"/>
                    <a:pt x="862925" y="22934"/>
                    <a:pt x="862925" y="31212"/>
                  </a:cubicBezTo>
                  <a:lnTo>
                    <a:pt x="862925" y="174231"/>
                  </a:lnTo>
                  <a:cubicBezTo>
                    <a:pt x="862925" y="191469"/>
                    <a:pt x="848951" y="205443"/>
                    <a:pt x="831713" y="205443"/>
                  </a:cubicBezTo>
                  <a:lnTo>
                    <a:pt x="31212" y="205443"/>
                  </a:lnTo>
                  <a:cubicBezTo>
                    <a:pt x="22934" y="205443"/>
                    <a:pt x="14995" y="202154"/>
                    <a:pt x="9142" y="196301"/>
                  </a:cubicBezTo>
                  <a:cubicBezTo>
                    <a:pt x="3288" y="190448"/>
                    <a:pt x="0" y="182509"/>
                    <a:pt x="0" y="174231"/>
                  </a:cubicBezTo>
                  <a:lnTo>
                    <a:pt x="0" y="31212"/>
                  </a:lnTo>
                  <a:cubicBezTo>
                    <a:pt x="0" y="22934"/>
                    <a:pt x="3288" y="14995"/>
                    <a:pt x="9142" y="9142"/>
                  </a:cubicBezTo>
                  <a:cubicBezTo>
                    <a:pt x="14995" y="3288"/>
                    <a:pt x="22934" y="0"/>
                    <a:pt x="31212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1" name="TextBox 201"/>
            <p:cNvSpPr txBox="1"/>
            <p:nvPr/>
          </p:nvSpPr>
          <p:spPr>
            <a:xfrm>
              <a:off x="0" y="-19050"/>
              <a:ext cx="862925" cy="224493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2" name="TextBox 202"/>
          <p:cNvSpPr txBox="1"/>
          <p:nvPr/>
        </p:nvSpPr>
        <p:spPr>
          <a:xfrm>
            <a:off x="4159573" y="5991271"/>
            <a:ext cx="1768648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Darby Pugsley</a:t>
            </a:r>
          </a:p>
        </p:txBody>
      </p:sp>
      <p:sp>
        <p:nvSpPr>
          <p:cNvPr id="203" name="TextBox 203"/>
          <p:cNvSpPr txBox="1"/>
          <p:nvPr/>
        </p:nvSpPr>
        <p:spPr>
          <a:xfrm>
            <a:off x="3892494" y="6227789"/>
            <a:ext cx="2302806" cy="2082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211" name="AutoShape 2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3510264" y="7061303"/>
            <a:ext cx="2934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04" name="Group 20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03664" y="6602452"/>
            <a:ext cx="2480467" cy="917701"/>
            <a:chOff x="0" y="0"/>
            <a:chExt cx="862925" cy="319257"/>
          </a:xfrm>
        </p:grpSpPr>
        <p:sp>
          <p:nvSpPr>
            <p:cNvPr id="205" name="Freeform 20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62925" cy="319257"/>
            </a:xfrm>
            <a:custGeom>
              <a:avLst/>
              <a:gdLst/>
              <a:ahLst/>
              <a:cxnLst/>
              <a:rect l="l" t="t" r="r" b="b"/>
              <a:pathLst>
                <a:path w="862925" h="319257">
                  <a:moveTo>
                    <a:pt x="31212" y="0"/>
                  </a:moveTo>
                  <a:lnTo>
                    <a:pt x="831713" y="0"/>
                  </a:lnTo>
                  <a:cubicBezTo>
                    <a:pt x="839991" y="0"/>
                    <a:pt x="847930" y="3288"/>
                    <a:pt x="853783" y="9142"/>
                  </a:cubicBezTo>
                  <a:cubicBezTo>
                    <a:pt x="859637" y="14995"/>
                    <a:pt x="862925" y="22934"/>
                    <a:pt x="862925" y="31212"/>
                  </a:cubicBezTo>
                  <a:lnTo>
                    <a:pt x="862925" y="288046"/>
                  </a:lnTo>
                  <a:cubicBezTo>
                    <a:pt x="862925" y="305283"/>
                    <a:pt x="848951" y="319257"/>
                    <a:pt x="831713" y="319257"/>
                  </a:cubicBezTo>
                  <a:lnTo>
                    <a:pt x="31212" y="319257"/>
                  </a:lnTo>
                  <a:cubicBezTo>
                    <a:pt x="22934" y="319257"/>
                    <a:pt x="14995" y="315969"/>
                    <a:pt x="9142" y="310115"/>
                  </a:cubicBezTo>
                  <a:cubicBezTo>
                    <a:pt x="3288" y="304262"/>
                    <a:pt x="0" y="296323"/>
                    <a:pt x="0" y="288046"/>
                  </a:cubicBezTo>
                  <a:lnTo>
                    <a:pt x="0" y="31212"/>
                  </a:lnTo>
                  <a:cubicBezTo>
                    <a:pt x="0" y="22934"/>
                    <a:pt x="3288" y="14995"/>
                    <a:pt x="9142" y="9142"/>
                  </a:cubicBezTo>
                  <a:cubicBezTo>
                    <a:pt x="14995" y="3288"/>
                    <a:pt x="22934" y="0"/>
                    <a:pt x="31212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" name="TextBox 206"/>
            <p:cNvSpPr txBox="1"/>
            <p:nvPr/>
          </p:nvSpPr>
          <p:spPr>
            <a:xfrm>
              <a:off x="0" y="-19050"/>
              <a:ext cx="862925" cy="338307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7" name="TextBox 207"/>
          <p:cNvSpPr txBox="1"/>
          <p:nvPr/>
        </p:nvSpPr>
        <p:spPr>
          <a:xfrm>
            <a:off x="4025982" y="6692000"/>
            <a:ext cx="2035830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Greg Penn</a:t>
            </a:r>
          </a:p>
        </p:txBody>
      </p:sp>
      <p:sp>
        <p:nvSpPr>
          <p:cNvPr id="208" name="TextBox 208"/>
          <p:cNvSpPr txBox="1"/>
          <p:nvPr/>
        </p:nvSpPr>
        <p:spPr>
          <a:xfrm>
            <a:off x="4157080" y="6928517"/>
            <a:ext cx="1773633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</a:t>
            </a:r>
          </a:p>
        </p:txBody>
      </p:sp>
      <p:sp>
        <p:nvSpPr>
          <p:cNvPr id="7" name="Auto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13224" y="1181457"/>
            <a:ext cx="2248965" cy="345772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94" name="Group 9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262189" y="1094878"/>
            <a:ext cx="2258563" cy="864702"/>
            <a:chOff x="0" y="0"/>
            <a:chExt cx="785727" cy="300820"/>
          </a:xfrm>
        </p:grpSpPr>
        <p:sp>
          <p:nvSpPr>
            <p:cNvPr id="95" name="Freeform 9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5727" cy="300820"/>
            </a:xfrm>
            <a:custGeom>
              <a:avLst/>
              <a:gdLst/>
              <a:ahLst/>
              <a:cxnLst/>
              <a:rect l="l" t="t" r="r" b="b"/>
              <a:pathLst>
                <a:path w="785727" h="300820">
                  <a:moveTo>
                    <a:pt x="34278" y="0"/>
                  </a:moveTo>
                  <a:lnTo>
                    <a:pt x="751449" y="0"/>
                  </a:lnTo>
                  <a:cubicBezTo>
                    <a:pt x="760540" y="0"/>
                    <a:pt x="769259" y="3611"/>
                    <a:pt x="775687" y="10040"/>
                  </a:cubicBezTo>
                  <a:cubicBezTo>
                    <a:pt x="782116" y="16468"/>
                    <a:pt x="785727" y="25187"/>
                    <a:pt x="785727" y="34278"/>
                  </a:cubicBezTo>
                  <a:lnTo>
                    <a:pt x="785727" y="266542"/>
                  </a:lnTo>
                  <a:cubicBezTo>
                    <a:pt x="785727" y="275633"/>
                    <a:pt x="782116" y="284351"/>
                    <a:pt x="775687" y="290780"/>
                  </a:cubicBezTo>
                  <a:cubicBezTo>
                    <a:pt x="769259" y="297208"/>
                    <a:pt x="760540" y="300820"/>
                    <a:pt x="751449" y="300820"/>
                  </a:cubicBezTo>
                  <a:lnTo>
                    <a:pt x="34278" y="300820"/>
                  </a:lnTo>
                  <a:cubicBezTo>
                    <a:pt x="25187" y="300820"/>
                    <a:pt x="16468" y="297208"/>
                    <a:pt x="10040" y="290780"/>
                  </a:cubicBezTo>
                  <a:cubicBezTo>
                    <a:pt x="3611" y="284351"/>
                    <a:pt x="0" y="275633"/>
                    <a:pt x="0" y="266542"/>
                  </a:cubicBezTo>
                  <a:lnTo>
                    <a:pt x="0" y="34278"/>
                  </a:lnTo>
                  <a:cubicBezTo>
                    <a:pt x="0" y="25187"/>
                    <a:pt x="3611" y="16468"/>
                    <a:pt x="10040" y="10040"/>
                  </a:cubicBezTo>
                  <a:cubicBezTo>
                    <a:pt x="16468" y="3611"/>
                    <a:pt x="25187" y="0"/>
                    <a:pt x="3427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TextBox 96"/>
            <p:cNvSpPr txBox="1"/>
            <p:nvPr/>
          </p:nvSpPr>
          <p:spPr>
            <a:xfrm>
              <a:off x="0" y="-19050"/>
              <a:ext cx="785727" cy="319870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7" name="TextBox 97"/>
          <p:cNvSpPr txBox="1"/>
          <p:nvPr/>
        </p:nvSpPr>
        <p:spPr>
          <a:xfrm>
            <a:off x="11420974" y="1156891"/>
            <a:ext cx="1940992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Jason Spall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11420974" y="1426012"/>
            <a:ext cx="1940992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Assistant Director Post Award</a:t>
            </a:r>
          </a:p>
        </p:txBody>
      </p:sp>
      <p:sp>
        <p:nvSpPr>
          <p:cNvPr id="8" name="Auto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7964942" y="1959581"/>
            <a:ext cx="4426529" cy="24993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6" name="AutoShape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54337" y="2651865"/>
            <a:ext cx="0" cy="6626304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" name="AutoShape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654337" y="2670159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49" name="Group 14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42511" y="2209511"/>
            <a:ext cx="2244861" cy="921297"/>
            <a:chOff x="0" y="0"/>
            <a:chExt cx="780960" cy="320508"/>
          </a:xfrm>
        </p:grpSpPr>
        <p:sp>
          <p:nvSpPr>
            <p:cNvPr id="150" name="Freeform 15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0960" cy="320508"/>
            </a:xfrm>
            <a:custGeom>
              <a:avLst/>
              <a:gdLst/>
              <a:ahLst/>
              <a:cxnLst/>
              <a:rect l="l" t="t" r="r" b="b"/>
              <a:pathLst>
                <a:path w="780960" h="320508">
                  <a:moveTo>
                    <a:pt x="34487" y="0"/>
                  </a:moveTo>
                  <a:lnTo>
                    <a:pt x="746473" y="0"/>
                  </a:lnTo>
                  <a:cubicBezTo>
                    <a:pt x="765520" y="0"/>
                    <a:pt x="780960" y="15440"/>
                    <a:pt x="780960" y="34487"/>
                  </a:cubicBezTo>
                  <a:lnTo>
                    <a:pt x="780960" y="286021"/>
                  </a:lnTo>
                  <a:cubicBezTo>
                    <a:pt x="780960" y="305068"/>
                    <a:pt x="765520" y="320508"/>
                    <a:pt x="746473" y="320508"/>
                  </a:cubicBezTo>
                  <a:lnTo>
                    <a:pt x="34487" y="320508"/>
                  </a:lnTo>
                  <a:cubicBezTo>
                    <a:pt x="15440" y="320508"/>
                    <a:pt x="0" y="305068"/>
                    <a:pt x="0" y="286021"/>
                  </a:cubicBezTo>
                  <a:lnTo>
                    <a:pt x="0" y="34487"/>
                  </a:lnTo>
                  <a:cubicBezTo>
                    <a:pt x="0" y="15440"/>
                    <a:pt x="15440" y="0"/>
                    <a:pt x="3448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TextBox 151"/>
            <p:cNvSpPr txBox="1"/>
            <p:nvPr/>
          </p:nvSpPr>
          <p:spPr>
            <a:xfrm>
              <a:off x="0" y="-19050"/>
              <a:ext cx="780960" cy="339558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2" name="TextBox 152"/>
          <p:cNvSpPr txBox="1"/>
          <p:nvPr/>
        </p:nvSpPr>
        <p:spPr>
          <a:xfrm>
            <a:off x="7068940" y="2328174"/>
            <a:ext cx="1768648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Lan Zhong</a:t>
            </a:r>
          </a:p>
        </p:txBody>
      </p:sp>
      <p:sp>
        <p:nvSpPr>
          <p:cNvPr id="153" name="TextBox 153"/>
          <p:cNvSpPr txBox="1"/>
          <p:nvPr/>
        </p:nvSpPr>
        <p:spPr>
          <a:xfrm>
            <a:off x="7162359" y="2564692"/>
            <a:ext cx="1605166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Manager</a:t>
            </a:r>
          </a:p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Finance</a:t>
            </a:r>
          </a:p>
        </p:txBody>
      </p:sp>
      <p:sp>
        <p:nvSpPr>
          <p:cNvPr id="248" name="AutoShape 24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654337" y="3662992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13" name="Group 2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42511" y="3245900"/>
            <a:ext cx="2662793" cy="834184"/>
            <a:chOff x="0" y="0"/>
            <a:chExt cx="926354" cy="290203"/>
          </a:xfrm>
        </p:grpSpPr>
        <p:sp>
          <p:nvSpPr>
            <p:cNvPr id="214" name="Freeform 21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6354" cy="290203"/>
            </a:xfrm>
            <a:custGeom>
              <a:avLst/>
              <a:gdLst/>
              <a:ahLst/>
              <a:cxnLst/>
              <a:rect l="l" t="t" r="r" b="b"/>
              <a:pathLst>
                <a:path w="926354" h="290203">
                  <a:moveTo>
                    <a:pt x="29074" y="0"/>
                  </a:moveTo>
                  <a:lnTo>
                    <a:pt x="897280" y="0"/>
                  </a:lnTo>
                  <a:cubicBezTo>
                    <a:pt x="913337" y="0"/>
                    <a:pt x="926354" y="13017"/>
                    <a:pt x="926354" y="29074"/>
                  </a:cubicBezTo>
                  <a:lnTo>
                    <a:pt x="926354" y="261128"/>
                  </a:lnTo>
                  <a:cubicBezTo>
                    <a:pt x="926354" y="268839"/>
                    <a:pt x="923291" y="276234"/>
                    <a:pt x="917838" y="281687"/>
                  </a:cubicBezTo>
                  <a:cubicBezTo>
                    <a:pt x="912386" y="287139"/>
                    <a:pt x="904990" y="290203"/>
                    <a:pt x="897280" y="290203"/>
                  </a:cubicBezTo>
                  <a:lnTo>
                    <a:pt x="29074" y="290203"/>
                  </a:lnTo>
                  <a:cubicBezTo>
                    <a:pt x="21363" y="290203"/>
                    <a:pt x="13968" y="287139"/>
                    <a:pt x="8516" y="281687"/>
                  </a:cubicBezTo>
                  <a:cubicBezTo>
                    <a:pt x="3063" y="276234"/>
                    <a:pt x="0" y="268839"/>
                    <a:pt x="0" y="261128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" name="TextBox 215"/>
            <p:cNvSpPr txBox="1"/>
            <p:nvPr/>
          </p:nvSpPr>
          <p:spPr>
            <a:xfrm>
              <a:off x="0" y="-19050"/>
              <a:ext cx="926354" cy="309253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6" name="TextBox 216"/>
          <p:cNvSpPr txBox="1"/>
          <p:nvPr/>
        </p:nvSpPr>
        <p:spPr>
          <a:xfrm>
            <a:off x="7032090" y="3334202"/>
            <a:ext cx="2283634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Michelle Kerkhoff</a:t>
            </a:r>
          </a:p>
        </p:txBody>
      </p:sp>
      <p:sp>
        <p:nvSpPr>
          <p:cNvPr id="217" name="TextBox 217"/>
          <p:cNvSpPr txBox="1"/>
          <p:nvPr/>
        </p:nvSpPr>
        <p:spPr>
          <a:xfrm>
            <a:off x="6987379" y="3560262"/>
            <a:ext cx="2373057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Funding Admin - Letter of Credit</a:t>
            </a:r>
          </a:p>
        </p:txBody>
      </p:sp>
      <p:sp>
        <p:nvSpPr>
          <p:cNvPr id="44" name="AutoShape 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7006762" y="4078006"/>
            <a:ext cx="0" cy="47553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" name="AutoShape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989609" y="4553541"/>
            <a:ext cx="250827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18" name="Group 2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240436" y="4139942"/>
            <a:ext cx="2480467" cy="827199"/>
            <a:chOff x="0" y="0"/>
            <a:chExt cx="862925" cy="287773"/>
          </a:xfrm>
        </p:grpSpPr>
        <p:sp>
          <p:nvSpPr>
            <p:cNvPr id="219" name="Freeform 21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62925" cy="287773"/>
            </a:xfrm>
            <a:custGeom>
              <a:avLst/>
              <a:gdLst/>
              <a:ahLst/>
              <a:cxnLst/>
              <a:rect l="l" t="t" r="r" b="b"/>
              <a:pathLst>
                <a:path w="862925" h="287773">
                  <a:moveTo>
                    <a:pt x="31212" y="0"/>
                  </a:moveTo>
                  <a:lnTo>
                    <a:pt x="831713" y="0"/>
                  </a:lnTo>
                  <a:cubicBezTo>
                    <a:pt x="839991" y="0"/>
                    <a:pt x="847930" y="3288"/>
                    <a:pt x="853783" y="9142"/>
                  </a:cubicBezTo>
                  <a:cubicBezTo>
                    <a:pt x="859637" y="14995"/>
                    <a:pt x="862925" y="22934"/>
                    <a:pt x="862925" y="31212"/>
                  </a:cubicBezTo>
                  <a:lnTo>
                    <a:pt x="862925" y="256561"/>
                  </a:lnTo>
                  <a:cubicBezTo>
                    <a:pt x="862925" y="264839"/>
                    <a:pt x="859637" y="272778"/>
                    <a:pt x="853783" y="278631"/>
                  </a:cubicBezTo>
                  <a:cubicBezTo>
                    <a:pt x="847930" y="284484"/>
                    <a:pt x="839991" y="287773"/>
                    <a:pt x="831713" y="287773"/>
                  </a:cubicBezTo>
                  <a:lnTo>
                    <a:pt x="31212" y="287773"/>
                  </a:lnTo>
                  <a:cubicBezTo>
                    <a:pt x="13974" y="287773"/>
                    <a:pt x="0" y="273799"/>
                    <a:pt x="0" y="256561"/>
                  </a:cubicBezTo>
                  <a:lnTo>
                    <a:pt x="0" y="31212"/>
                  </a:lnTo>
                  <a:cubicBezTo>
                    <a:pt x="0" y="22934"/>
                    <a:pt x="3288" y="14995"/>
                    <a:pt x="9142" y="9142"/>
                  </a:cubicBezTo>
                  <a:cubicBezTo>
                    <a:pt x="14995" y="3288"/>
                    <a:pt x="22934" y="0"/>
                    <a:pt x="31212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" name="TextBox 220"/>
            <p:cNvSpPr txBox="1"/>
            <p:nvPr/>
          </p:nvSpPr>
          <p:spPr>
            <a:xfrm>
              <a:off x="0" y="-19050"/>
              <a:ext cx="862925" cy="306823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21" name="TextBox 221"/>
          <p:cNvSpPr txBox="1"/>
          <p:nvPr/>
        </p:nvSpPr>
        <p:spPr>
          <a:xfrm>
            <a:off x="7303883" y="4218719"/>
            <a:ext cx="2353574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1500" b="1" spc="7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Rebecca Zimmerman</a:t>
            </a:r>
          </a:p>
        </p:txBody>
      </p:sp>
      <p:sp>
        <p:nvSpPr>
          <p:cNvPr id="222" name="TextBox 222"/>
          <p:cNvSpPr txBox="1"/>
          <p:nvPr/>
        </p:nvSpPr>
        <p:spPr>
          <a:xfrm>
            <a:off x="7375385" y="4447319"/>
            <a:ext cx="2210570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 - Letter of Credit</a:t>
            </a:r>
          </a:p>
        </p:txBody>
      </p:sp>
      <p:sp>
        <p:nvSpPr>
          <p:cNvPr id="249" name="AutoShape 24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654337" y="5513338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23" name="Group 2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42511" y="5081441"/>
            <a:ext cx="2662793" cy="863794"/>
            <a:chOff x="0" y="0"/>
            <a:chExt cx="926354" cy="300504"/>
          </a:xfrm>
        </p:grpSpPr>
        <p:sp>
          <p:nvSpPr>
            <p:cNvPr id="224" name="Freeform 22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6354" cy="300504"/>
            </a:xfrm>
            <a:custGeom>
              <a:avLst/>
              <a:gdLst/>
              <a:ahLst/>
              <a:cxnLst/>
              <a:rect l="l" t="t" r="r" b="b"/>
              <a:pathLst>
                <a:path w="926354" h="300504">
                  <a:moveTo>
                    <a:pt x="29074" y="0"/>
                  </a:moveTo>
                  <a:lnTo>
                    <a:pt x="897280" y="0"/>
                  </a:lnTo>
                  <a:cubicBezTo>
                    <a:pt x="913337" y="0"/>
                    <a:pt x="926354" y="13017"/>
                    <a:pt x="926354" y="29074"/>
                  </a:cubicBezTo>
                  <a:lnTo>
                    <a:pt x="926354" y="271429"/>
                  </a:lnTo>
                  <a:cubicBezTo>
                    <a:pt x="926354" y="279140"/>
                    <a:pt x="923291" y="286535"/>
                    <a:pt x="917838" y="291988"/>
                  </a:cubicBezTo>
                  <a:cubicBezTo>
                    <a:pt x="912386" y="297440"/>
                    <a:pt x="904990" y="300504"/>
                    <a:pt x="897280" y="300504"/>
                  </a:cubicBezTo>
                  <a:lnTo>
                    <a:pt x="29074" y="300504"/>
                  </a:lnTo>
                  <a:cubicBezTo>
                    <a:pt x="21363" y="300504"/>
                    <a:pt x="13968" y="297440"/>
                    <a:pt x="8516" y="291988"/>
                  </a:cubicBezTo>
                  <a:cubicBezTo>
                    <a:pt x="3063" y="286535"/>
                    <a:pt x="0" y="279140"/>
                    <a:pt x="0" y="271429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" name="TextBox 225"/>
            <p:cNvSpPr txBox="1"/>
            <p:nvPr/>
          </p:nvSpPr>
          <p:spPr>
            <a:xfrm>
              <a:off x="0" y="-19050"/>
              <a:ext cx="926354" cy="319554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26" name="TextBox 226"/>
          <p:cNvSpPr txBox="1"/>
          <p:nvPr/>
        </p:nvSpPr>
        <p:spPr>
          <a:xfrm>
            <a:off x="7032090" y="5168063"/>
            <a:ext cx="2283634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Laura Gordon</a:t>
            </a:r>
          </a:p>
        </p:txBody>
      </p:sp>
      <p:sp>
        <p:nvSpPr>
          <p:cNvPr id="227" name="TextBox 227"/>
          <p:cNvSpPr txBox="1"/>
          <p:nvPr/>
        </p:nvSpPr>
        <p:spPr>
          <a:xfrm>
            <a:off x="6871902" y="5395055"/>
            <a:ext cx="2604012" cy="417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 - Billings &amp; Collections</a:t>
            </a:r>
          </a:p>
        </p:txBody>
      </p:sp>
      <p:sp>
        <p:nvSpPr>
          <p:cNvPr id="250" name="AutoShape 25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654337" y="6440155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33" name="Group 2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42511" y="6008258"/>
            <a:ext cx="2662793" cy="863794"/>
            <a:chOff x="0" y="0"/>
            <a:chExt cx="926354" cy="300504"/>
          </a:xfrm>
        </p:grpSpPr>
        <p:sp>
          <p:nvSpPr>
            <p:cNvPr id="234" name="Freeform 23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6354" cy="300504"/>
            </a:xfrm>
            <a:custGeom>
              <a:avLst/>
              <a:gdLst/>
              <a:ahLst/>
              <a:cxnLst/>
              <a:rect l="l" t="t" r="r" b="b"/>
              <a:pathLst>
                <a:path w="926354" h="300504">
                  <a:moveTo>
                    <a:pt x="29074" y="0"/>
                  </a:moveTo>
                  <a:lnTo>
                    <a:pt x="897280" y="0"/>
                  </a:lnTo>
                  <a:cubicBezTo>
                    <a:pt x="913337" y="0"/>
                    <a:pt x="926354" y="13017"/>
                    <a:pt x="926354" y="29074"/>
                  </a:cubicBezTo>
                  <a:lnTo>
                    <a:pt x="926354" y="271429"/>
                  </a:lnTo>
                  <a:cubicBezTo>
                    <a:pt x="926354" y="279140"/>
                    <a:pt x="923291" y="286535"/>
                    <a:pt x="917838" y="291988"/>
                  </a:cubicBezTo>
                  <a:cubicBezTo>
                    <a:pt x="912386" y="297440"/>
                    <a:pt x="904990" y="300504"/>
                    <a:pt x="897280" y="300504"/>
                  </a:cubicBezTo>
                  <a:lnTo>
                    <a:pt x="29074" y="300504"/>
                  </a:lnTo>
                  <a:cubicBezTo>
                    <a:pt x="21363" y="300504"/>
                    <a:pt x="13968" y="297440"/>
                    <a:pt x="8516" y="291988"/>
                  </a:cubicBezTo>
                  <a:cubicBezTo>
                    <a:pt x="3063" y="286535"/>
                    <a:pt x="0" y="279140"/>
                    <a:pt x="0" y="271429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" name="TextBox 235"/>
            <p:cNvSpPr txBox="1"/>
            <p:nvPr/>
          </p:nvSpPr>
          <p:spPr>
            <a:xfrm>
              <a:off x="0" y="-19050"/>
              <a:ext cx="926354" cy="319554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36" name="TextBox 236"/>
          <p:cNvSpPr txBox="1"/>
          <p:nvPr/>
        </p:nvSpPr>
        <p:spPr>
          <a:xfrm>
            <a:off x="7032090" y="6094880"/>
            <a:ext cx="2283634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Christy Millen</a:t>
            </a:r>
          </a:p>
        </p:txBody>
      </p:sp>
      <p:sp>
        <p:nvSpPr>
          <p:cNvPr id="237" name="TextBox 237"/>
          <p:cNvSpPr txBox="1"/>
          <p:nvPr/>
        </p:nvSpPr>
        <p:spPr>
          <a:xfrm>
            <a:off x="6871902" y="6321873"/>
            <a:ext cx="2604012" cy="417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Funding Admin - Billings &amp; Collections</a:t>
            </a:r>
          </a:p>
        </p:txBody>
      </p:sp>
      <p:sp>
        <p:nvSpPr>
          <p:cNvPr id="251" name="AutoShape 25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654337" y="7380149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38" name="Group 2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42511" y="6948252"/>
            <a:ext cx="2662793" cy="863794"/>
            <a:chOff x="0" y="0"/>
            <a:chExt cx="926354" cy="300504"/>
          </a:xfrm>
        </p:grpSpPr>
        <p:sp>
          <p:nvSpPr>
            <p:cNvPr id="239" name="Freeform 23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6354" cy="300504"/>
            </a:xfrm>
            <a:custGeom>
              <a:avLst/>
              <a:gdLst/>
              <a:ahLst/>
              <a:cxnLst/>
              <a:rect l="l" t="t" r="r" b="b"/>
              <a:pathLst>
                <a:path w="926354" h="300504">
                  <a:moveTo>
                    <a:pt x="29074" y="0"/>
                  </a:moveTo>
                  <a:lnTo>
                    <a:pt x="897280" y="0"/>
                  </a:lnTo>
                  <a:cubicBezTo>
                    <a:pt x="913337" y="0"/>
                    <a:pt x="926354" y="13017"/>
                    <a:pt x="926354" y="29074"/>
                  </a:cubicBezTo>
                  <a:lnTo>
                    <a:pt x="926354" y="271429"/>
                  </a:lnTo>
                  <a:cubicBezTo>
                    <a:pt x="926354" y="279140"/>
                    <a:pt x="923291" y="286535"/>
                    <a:pt x="917838" y="291988"/>
                  </a:cubicBezTo>
                  <a:cubicBezTo>
                    <a:pt x="912386" y="297440"/>
                    <a:pt x="904990" y="300504"/>
                    <a:pt x="897280" y="300504"/>
                  </a:cubicBezTo>
                  <a:lnTo>
                    <a:pt x="29074" y="300504"/>
                  </a:lnTo>
                  <a:cubicBezTo>
                    <a:pt x="21363" y="300504"/>
                    <a:pt x="13968" y="297440"/>
                    <a:pt x="8516" y="291988"/>
                  </a:cubicBezTo>
                  <a:cubicBezTo>
                    <a:pt x="3063" y="286535"/>
                    <a:pt x="0" y="279140"/>
                    <a:pt x="0" y="271429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" name="TextBox 240"/>
            <p:cNvSpPr txBox="1"/>
            <p:nvPr/>
          </p:nvSpPr>
          <p:spPr>
            <a:xfrm>
              <a:off x="0" y="-19050"/>
              <a:ext cx="926354" cy="319554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41" name="TextBox 241"/>
          <p:cNvSpPr txBox="1"/>
          <p:nvPr/>
        </p:nvSpPr>
        <p:spPr>
          <a:xfrm>
            <a:off x="7032090" y="7034874"/>
            <a:ext cx="2283634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Kristine Budreau</a:t>
            </a:r>
          </a:p>
        </p:txBody>
      </p:sp>
      <p:sp>
        <p:nvSpPr>
          <p:cNvPr id="242" name="TextBox 242"/>
          <p:cNvSpPr txBox="1"/>
          <p:nvPr/>
        </p:nvSpPr>
        <p:spPr>
          <a:xfrm>
            <a:off x="6871902" y="7261867"/>
            <a:ext cx="2604012" cy="417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 - Billings &amp; Collections</a:t>
            </a:r>
          </a:p>
        </p:txBody>
      </p:sp>
      <p:sp>
        <p:nvSpPr>
          <p:cNvPr id="252" name="AutoShape 25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654337" y="8320143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43" name="Group 2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42511" y="7888246"/>
            <a:ext cx="2662793" cy="863794"/>
            <a:chOff x="0" y="0"/>
            <a:chExt cx="926354" cy="300504"/>
          </a:xfrm>
        </p:grpSpPr>
        <p:sp>
          <p:nvSpPr>
            <p:cNvPr id="244" name="Freeform 24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6354" cy="300504"/>
            </a:xfrm>
            <a:custGeom>
              <a:avLst/>
              <a:gdLst/>
              <a:ahLst/>
              <a:cxnLst/>
              <a:rect l="l" t="t" r="r" b="b"/>
              <a:pathLst>
                <a:path w="926354" h="300504">
                  <a:moveTo>
                    <a:pt x="29074" y="0"/>
                  </a:moveTo>
                  <a:lnTo>
                    <a:pt x="897280" y="0"/>
                  </a:lnTo>
                  <a:cubicBezTo>
                    <a:pt x="913337" y="0"/>
                    <a:pt x="926354" y="13017"/>
                    <a:pt x="926354" y="29074"/>
                  </a:cubicBezTo>
                  <a:lnTo>
                    <a:pt x="926354" y="271429"/>
                  </a:lnTo>
                  <a:cubicBezTo>
                    <a:pt x="926354" y="279140"/>
                    <a:pt x="923291" y="286535"/>
                    <a:pt x="917838" y="291988"/>
                  </a:cubicBezTo>
                  <a:cubicBezTo>
                    <a:pt x="912386" y="297440"/>
                    <a:pt x="904990" y="300504"/>
                    <a:pt x="897280" y="300504"/>
                  </a:cubicBezTo>
                  <a:lnTo>
                    <a:pt x="29074" y="300504"/>
                  </a:lnTo>
                  <a:cubicBezTo>
                    <a:pt x="21363" y="300504"/>
                    <a:pt x="13968" y="297440"/>
                    <a:pt x="8516" y="291988"/>
                  </a:cubicBezTo>
                  <a:cubicBezTo>
                    <a:pt x="3063" y="286535"/>
                    <a:pt x="0" y="279140"/>
                    <a:pt x="0" y="271429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" name="TextBox 245"/>
            <p:cNvSpPr txBox="1"/>
            <p:nvPr/>
          </p:nvSpPr>
          <p:spPr>
            <a:xfrm>
              <a:off x="0" y="-19050"/>
              <a:ext cx="926354" cy="319554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46" name="TextBox 246"/>
          <p:cNvSpPr txBox="1"/>
          <p:nvPr/>
        </p:nvSpPr>
        <p:spPr>
          <a:xfrm>
            <a:off x="7032090" y="7974868"/>
            <a:ext cx="2283634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Jacqueline Ludwig</a:t>
            </a:r>
          </a:p>
        </p:txBody>
      </p:sp>
      <p:sp>
        <p:nvSpPr>
          <p:cNvPr id="247" name="TextBox 247"/>
          <p:cNvSpPr txBox="1"/>
          <p:nvPr/>
        </p:nvSpPr>
        <p:spPr>
          <a:xfrm>
            <a:off x="6871902" y="8201860"/>
            <a:ext cx="2604012" cy="417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 - Billings &amp; Collections</a:t>
            </a:r>
          </a:p>
        </p:txBody>
      </p:sp>
      <p:sp>
        <p:nvSpPr>
          <p:cNvPr id="259" name="AutoShape 25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635278" y="9268676"/>
            <a:ext cx="207233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28" name="Group 2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42511" y="8832182"/>
            <a:ext cx="2662793" cy="872987"/>
            <a:chOff x="0" y="0"/>
            <a:chExt cx="926354" cy="303702"/>
          </a:xfrm>
        </p:grpSpPr>
        <p:sp>
          <p:nvSpPr>
            <p:cNvPr id="229" name="Freeform 22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6354" cy="303702"/>
            </a:xfrm>
            <a:custGeom>
              <a:avLst/>
              <a:gdLst/>
              <a:ahLst/>
              <a:cxnLst/>
              <a:rect l="l" t="t" r="r" b="b"/>
              <a:pathLst>
                <a:path w="926354" h="303702">
                  <a:moveTo>
                    <a:pt x="29074" y="0"/>
                  </a:moveTo>
                  <a:lnTo>
                    <a:pt x="897280" y="0"/>
                  </a:lnTo>
                  <a:cubicBezTo>
                    <a:pt x="913337" y="0"/>
                    <a:pt x="926354" y="13017"/>
                    <a:pt x="926354" y="29074"/>
                  </a:cubicBezTo>
                  <a:lnTo>
                    <a:pt x="926354" y="274627"/>
                  </a:lnTo>
                  <a:cubicBezTo>
                    <a:pt x="926354" y="282338"/>
                    <a:pt x="923291" y="289733"/>
                    <a:pt x="917838" y="295186"/>
                  </a:cubicBezTo>
                  <a:cubicBezTo>
                    <a:pt x="912386" y="300638"/>
                    <a:pt x="904990" y="303702"/>
                    <a:pt x="897280" y="303702"/>
                  </a:cubicBezTo>
                  <a:lnTo>
                    <a:pt x="29074" y="303702"/>
                  </a:lnTo>
                  <a:cubicBezTo>
                    <a:pt x="13017" y="303702"/>
                    <a:pt x="0" y="290685"/>
                    <a:pt x="0" y="274627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" name="TextBox 230"/>
            <p:cNvSpPr txBox="1"/>
            <p:nvPr/>
          </p:nvSpPr>
          <p:spPr>
            <a:xfrm>
              <a:off x="0" y="-19050"/>
              <a:ext cx="926354" cy="322752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31" name="TextBox 231"/>
          <p:cNvSpPr txBox="1"/>
          <p:nvPr/>
        </p:nvSpPr>
        <p:spPr>
          <a:xfrm>
            <a:off x="7032090" y="9013987"/>
            <a:ext cx="2283634" cy="2731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 dirty="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Shay </a:t>
            </a: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Purba</a:t>
            </a:r>
            <a:endParaRPr lang="en-US" sz="1599" b="1" spc="79" dirty="0">
              <a:solidFill>
                <a:srgbClr val="000000"/>
              </a:solidFill>
              <a:latin typeface="Garet Bold"/>
              <a:ea typeface="Garet Bold"/>
              <a:cs typeface="Garet Bold"/>
              <a:sym typeface="Garet Bold"/>
            </a:endParaRPr>
          </a:p>
        </p:txBody>
      </p:sp>
      <p:sp>
        <p:nvSpPr>
          <p:cNvPr id="232" name="TextBox 232"/>
          <p:cNvSpPr txBox="1"/>
          <p:nvPr/>
        </p:nvSpPr>
        <p:spPr>
          <a:xfrm>
            <a:off x="6871902" y="9240101"/>
            <a:ext cx="2604012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9" name="Auto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1370029" y="1959581"/>
            <a:ext cx="1021441" cy="40571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1" name="AutoShape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894325" y="2804971"/>
            <a:ext cx="0" cy="6873973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2" name="AutoShape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894325" y="2825944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39" name="Group 1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38224" y="2365296"/>
            <a:ext cx="2463609" cy="921297"/>
            <a:chOff x="0" y="0"/>
            <a:chExt cx="857060" cy="320508"/>
          </a:xfrm>
        </p:grpSpPr>
        <p:sp>
          <p:nvSpPr>
            <p:cNvPr id="140" name="Freeform 14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57060" cy="320508"/>
            </a:xfrm>
            <a:custGeom>
              <a:avLst/>
              <a:gdLst/>
              <a:ahLst/>
              <a:cxnLst/>
              <a:rect l="l" t="t" r="r" b="b"/>
              <a:pathLst>
                <a:path w="857060" h="320508">
                  <a:moveTo>
                    <a:pt x="31425" y="0"/>
                  </a:moveTo>
                  <a:lnTo>
                    <a:pt x="825635" y="0"/>
                  </a:lnTo>
                  <a:cubicBezTo>
                    <a:pt x="842991" y="0"/>
                    <a:pt x="857060" y="14070"/>
                    <a:pt x="857060" y="31425"/>
                  </a:cubicBezTo>
                  <a:lnTo>
                    <a:pt x="857060" y="289083"/>
                  </a:lnTo>
                  <a:cubicBezTo>
                    <a:pt x="857060" y="306439"/>
                    <a:pt x="842991" y="320508"/>
                    <a:pt x="825635" y="320508"/>
                  </a:cubicBezTo>
                  <a:lnTo>
                    <a:pt x="31425" y="320508"/>
                  </a:lnTo>
                  <a:cubicBezTo>
                    <a:pt x="14070" y="320508"/>
                    <a:pt x="0" y="306439"/>
                    <a:pt x="0" y="289083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TextBox 141"/>
            <p:cNvSpPr txBox="1"/>
            <p:nvPr/>
          </p:nvSpPr>
          <p:spPr>
            <a:xfrm>
              <a:off x="0" y="-19050"/>
              <a:ext cx="857060" cy="339558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2" name="TextBox 142"/>
          <p:cNvSpPr txBox="1"/>
          <p:nvPr/>
        </p:nvSpPr>
        <p:spPr>
          <a:xfrm>
            <a:off x="10386718" y="2483959"/>
            <a:ext cx="1940992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Amber Marley</a:t>
            </a:r>
          </a:p>
        </p:txBody>
      </p:sp>
      <p:sp>
        <p:nvSpPr>
          <p:cNvPr id="143" name="TextBox 143"/>
          <p:cNvSpPr txBox="1"/>
          <p:nvPr/>
        </p:nvSpPr>
        <p:spPr>
          <a:xfrm>
            <a:off x="10250748" y="2720477"/>
            <a:ext cx="2235747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Manager Account Management - Team Gold</a:t>
            </a:r>
          </a:p>
        </p:txBody>
      </p:sp>
      <p:sp>
        <p:nvSpPr>
          <p:cNvPr id="23" name="AutoShape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894325" y="3960090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0" name="Group 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38224" y="3412197"/>
            <a:ext cx="2463609" cy="1095785"/>
            <a:chOff x="0" y="0"/>
            <a:chExt cx="675595" cy="300497"/>
          </a:xfrm>
        </p:grpSpPr>
        <p:sp>
          <p:nvSpPr>
            <p:cNvPr id="31" name="Freeform 3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300497"/>
            </a:xfrm>
            <a:custGeom>
              <a:avLst/>
              <a:gdLst/>
              <a:ahLst/>
              <a:cxnLst/>
              <a:rect l="l" t="t" r="r" b="b"/>
              <a:pathLst>
                <a:path w="675595" h="300497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269072"/>
                  </a:lnTo>
                  <a:cubicBezTo>
                    <a:pt x="675595" y="286427"/>
                    <a:pt x="661526" y="300497"/>
                    <a:pt x="644170" y="300497"/>
                  </a:cubicBezTo>
                  <a:lnTo>
                    <a:pt x="31425" y="300497"/>
                  </a:lnTo>
                  <a:cubicBezTo>
                    <a:pt x="14070" y="300497"/>
                    <a:pt x="0" y="286427"/>
                    <a:pt x="0" y="269072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0" y="-9525"/>
              <a:ext cx="675595" cy="310022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3" name="TextBox 33"/>
          <p:cNvSpPr txBox="1"/>
          <p:nvPr/>
        </p:nvSpPr>
        <p:spPr>
          <a:xfrm>
            <a:off x="10248518" y="3480014"/>
            <a:ext cx="2226857" cy="530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u="none" strike="noStrike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Kathleen Bradley-Lockhart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0248518" y="3982299"/>
            <a:ext cx="2226857" cy="4171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</a:t>
            </a:r>
          </a:p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</a:t>
            </a:r>
          </a:p>
        </p:txBody>
      </p:sp>
      <p:sp>
        <p:nvSpPr>
          <p:cNvPr id="24" name="AutoShape 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894325" y="5023382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54" name="Group 1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38224" y="4594031"/>
            <a:ext cx="2463609" cy="858701"/>
            <a:chOff x="0" y="0"/>
            <a:chExt cx="675595" cy="235481"/>
          </a:xfrm>
        </p:grpSpPr>
        <p:sp>
          <p:nvSpPr>
            <p:cNvPr id="155" name="Freeform 15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235481"/>
            </a:xfrm>
            <a:custGeom>
              <a:avLst/>
              <a:gdLst/>
              <a:ahLst/>
              <a:cxnLst/>
              <a:rect l="l" t="t" r="r" b="b"/>
              <a:pathLst>
                <a:path w="675595" h="235481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204056"/>
                  </a:lnTo>
                  <a:cubicBezTo>
                    <a:pt x="675595" y="221412"/>
                    <a:pt x="661526" y="235481"/>
                    <a:pt x="644170" y="235481"/>
                  </a:cubicBezTo>
                  <a:lnTo>
                    <a:pt x="31425" y="235481"/>
                  </a:lnTo>
                  <a:cubicBezTo>
                    <a:pt x="14070" y="235481"/>
                    <a:pt x="0" y="221412"/>
                    <a:pt x="0" y="204056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" name="TextBox 156"/>
            <p:cNvSpPr txBox="1"/>
            <p:nvPr/>
          </p:nvSpPr>
          <p:spPr>
            <a:xfrm>
              <a:off x="0" y="-9525"/>
              <a:ext cx="675595" cy="245006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7" name="TextBox 157"/>
          <p:cNvSpPr txBox="1"/>
          <p:nvPr/>
        </p:nvSpPr>
        <p:spPr>
          <a:xfrm>
            <a:off x="10248518" y="4661848"/>
            <a:ext cx="2226857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Brandi Hosler*</a:t>
            </a:r>
          </a:p>
        </p:txBody>
      </p:sp>
      <p:sp>
        <p:nvSpPr>
          <p:cNvPr id="158" name="TextBox 158"/>
          <p:cNvSpPr txBox="1"/>
          <p:nvPr/>
        </p:nvSpPr>
        <p:spPr>
          <a:xfrm>
            <a:off x="10256601" y="4919081"/>
            <a:ext cx="2226857" cy="4171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</a:t>
            </a:r>
          </a:p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</a:t>
            </a:r>
          </a:p>
        </p:txBody>
      </p:sp>
      <p:sp>
        <p:nvSpPr>
          <p:cNvPr id="184" name="AutoShape 18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894325" y="5967808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59" name="Group 15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38224" y="5538457"/>
            <a:ext cx="2463609" cy="858701"/>
            <a:chOff x="0" y="0"/>
            <a:chExt cx="675595" cy="235481"/>
          </a:xfrm>
        </p:grpSpPr>
        <p:sp>
          <p:nvSpPr>
            <p:cNvPr id="160" name="Freeform 16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235481"/>
            </a:xfrm>
            <a:custGeom>
              <a:avLst/>
              <a:gdLst/>
              <a:ahLst/>
              <a:cxnLst/>
              <a:rect l="l" t="t" r="r" b="b"/>
              <a:pathLst>
                <a:path w="675595" h="235481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204056"/>
                  </a:lnTo>
                  <a:cubicBezTo>
                    <a:pt x="675595" y="221412"/>
                    <a:pt x="661526" y="235481"/>
                    <a:pt x="644170" y="235481"/>
                  </a:cubicBezTo>
                  <a:lnTo>
                    <a:pt x="31425" y="235481"/>
                  </a:lnTo>
                  <a:cubicBezTo>
                    <a:pt x="14070" y="235481"/>
                    <a:pt x="0" y="221412"/>
                    <a:pt x="0" y="204056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TextBox 161"/>
            <p:cNvSpPr txBox="1"/>
            <p:nvPr/>
          </p:nvSpPr>
          <p:spPr>
            <a:xfrm>
              <a:off x="0" y="-9525"/>
              <a:ext cx="675595" cy="245006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62" name="TextBox 162"/>
          <p:cNvSpPr txBox="1"/>
          <p:nvPr/>
        </p:nvSpPr>
        <p:spPr>
          <a:xfrm>
            <a:off x="10248518" y="5606273"/>
            <a:ext cx="2226857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Jami Butler</a:t>
            </a:r>
          </a:p>
        </p:txBody>
      </p:sp>
      <p:sp>
        <p:nvSpPr>
          <p:cNvPr id="163" name="TextBox 163"/>
          <p:cNvSpPr txBox="1"/>
          <p:nvPr/>
        </p:nvSpPr>
        <p:spPr>
          <a:xfrm>
            <a:off x="10256601" y="5863507"/>
            <a:ext cx="2226857" cy="4171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</a:t>
            </a: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</a:t>
            </a:r>
          </a:p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</a:t>
            </a:r>
          </a:p>
        </p:txBody>
      </p:sp>
      <p:sp>
        <p:nvSpPr>
          <p:cNvPr id="185" name="AutoShape 18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9894325" y="6912233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64" name="Group 16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38224" y="6482883"/>
            <a:ext cx="2463609" cy="858701"/>
            <a:chOff x="0" y="0"/>
            <a:chExt cx="675595" cy="235481"/>
          </a:xfrm>
        </p:grpSpPr>
        <p:sp>
          <p:nvSpPr>
            <p:cNvPr id="165" name="Freeform 16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235481"/>
            </a:xfrm>
            <a:custGeom>
              <a:avLst/>
              <a:gdLst/>
              <a:ahLst/>
              <a:cxnLst/>
              <a:rect l="l" t="t" r="r" b="b"/>
              <a:pathLst>
                <a:path w="675595" h="235481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204056"/>
                  </a:lnTo>
                  <a:cubicBezTo>
                    <a:pt x="675595" y="221412"/>
                    <a:pt x="661526" y="235481"/>
                    <a:pt x="644170" y="235481"/>
                  </a:cubicBezTo>
                  <a:lnTo>
                    <a:pt x="31425" y="235481"/>
                  </a:lnTo>
                  <a:cubicBezTo>
                    <a:pt x="14070" y="235481"/>
                    <a:pt x="0" y="221412"/>
                    <a:pt x="0" y="204056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TextBox 166"/>
            <p:cNvSpPr txBox="1"/>
            <p:nvPr/>
          </p:nvSpPr>
          <p:spPr>
            <a:xfrm>
              <a:off x="0" y="-9525"/>
              <a:ext cx="675595" cy="245006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67" name="TextBox 167"/>
          <p:cNvSpPr txBox="1"/>
          <p:nvPr/>
        </p:nvSpPr>
        <p:spPr>
          <a:xfrm>
            <a:off x="10248518" y="6550699"/>
            <a:ext cx="2226857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Maura Kennedy</a:t>
            </a:r>
          </a:p>
        </p:txBody>
      </p:sp>
      <p:sp>
        <p:nvSpPr>
          <p:cNvPr id="168" name="TextBox 168"/>
          <p:cNvSpPr txBox="1"/>
          <p:nvPr/>
        </p:nvSpPr>
        <p:spPr>
          <a:xfrm>
            <a:off x="10256601" y="6807933"/>
            <a:ext cx="2226857" cy="4171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</a:t>
            </a: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</a:t>
            </a:r>
          </a:p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</a:t>
            </a:r>
          </a:p>
        </p:txBody>
      </p:sp>
      <p:sp>
        <p:nvSpPr>
          <p:cNvPr id="186" name="AutoShape 18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9894325" y="7856714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79" name="Group 17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38224" y="7427309"/>
            <a:ext cx="2463609" cy="858809"/>
            <a:chOff x="0" y="0"/>
            <a:chExt cx="675595" cy="235511"/>
          </a:xfrm>
        </p:grpSpPr>
        <p:sp>
          <p:nvSpPr>
            <p:cNvPr id="180" name="Freeform 18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235511"/>
            </a:xfrm>
            <a:custGeom>
              <a:avLst/>
              <a:gdLst/>
              <a:ahLst/>
              <a:cxnLst/>
              <a:rect l="l" t="t" r="r" b="b"/>
              <a:pathLst>
                <a:path w="675595" h="235511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204086"/>
                  </a:lnTo>
                  <a:cubicBezTo>
                    <a:pt x="675595" y="221442"/>
                    <a:pt x="661526" y="235511"/>
                    <a:pt x="644170" y="235511"/>
                  </a:cubicBezTo>
                  <a:lnTo>
                    <a:pt x="31425" y="235511"/>
                  </a:lnTo>
                  <a:cubicBezTo>
                    <a:pt x="14070" y="235511"/>
                    <a:pt x="0" y="221442"/>
                    <a:pt x="0" y="204086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TextBox 181"/>
            <p:cNvSpPr txBox="1"/>
            <p:nvPr/>
          </p:nvSpPr>
          <p:spPr>
            <a:xfrm>
              <a:off x="0" y="-9525"/>
              <a:ext cx="675595" cy="245036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82" name="TextBox 182"/>
          <p:cNvSpPr txBox="1"/>
          <p:nvPr/>
        </p:nvSpPr>
        <p:spPr>
          <a:xfrm>
            <a:off x="10248518" y="7495125"/>
            <a:ext cx="222685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Bobbie Jo Williams</a:t>
            </a:r>
          </a:p>
        </p:txBody>
      </p:sp>
      <p:sp>
        <p:nvSpPr>
          <p:cNvPr id="183" name="TextBox 183"/>
          <p:cNvSpPr txBox="1"/>
          <p:nvPr/>
        </p:nvSpPr>
        <p:spPr>
          <a:xfrm>
            <a:off x="10256601" y="7752413"/>
            <a:ext cx="2226857" cy="4171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</a:t>
            </a: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</a:t>
            </a:r>
          </a:p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</a:t>
            </a:r>
          </a:p>
        </p:txBody>
      </p:sp>
      <p:sp>
        <p:nvSpPr>
          <p:cNvPr id="187" name="AutoShape 18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894325" y="8825006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69" name="Group 16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38224" y="8371843"/>
            <a:ext cx="2463609" cy="906326"/>
            <a:chOff x="0" y="0"/>
            <a:chExt cx="675595" cy="248542"/>
          </a:xfrm>
        </p:grpSpPr>
        <p:sp>
          <p:nvSpPr>
            <p:cNvPr id="170" name="Freeform 17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248542"/>
            </a:xfrm>
            <a:custGeom>
              <a:avLst/>
              <a:gdLst/>
              <a:ahLst/>
              <a:cxnLst/>
              <a:rect l="l" t="t" r="r" b="b"/>
              <a:pathLst>
                <a:path w="675595" h="248542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217116"/>
                  </a:lnTo>
                  <a:cubicBezTo>
                    <a:pt x="675595" y="234472"/>
                    <a:pt x="661526" y="248542"/>
                    <a:pt x="644170" y="248542"/>
                  </a:cubicBezTo>
                  <a:lnTo>
                    <a:pt x="31425" y="248542"/>
                  </a:lnTo>
                  <a:cubicBezTo>
                    <a:pt x="14070" y="248542"/>
                    <a:pt x="0" y="234472"/>
                    <a:pt x="0" y="217116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1" name="TextBox 171"/>
            <p:cNvSpPr txBox="1"/>
            <p:nvPr/>
          </p:nvSpPr>
          <p:spPr>
            <a:xfrm>
              <a:off x="0" y="-9525"/>
              <a:ext cx="675595" cy="258067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72" name="TextBox 172"/>
          <p:cNvSpPr txBox="1"/>
          <p:nvPr/>
        </p:nvSpPr>
        <p:spPr>
          <a:xfrm>
            <a:off x="10248518" y="8439660"/>
            <a:ext cx="2226857" cy="5308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Amritjoty (Amber) Kaur</a:t>
            </a:r>
          </a:p>
        </p:txBody>
      </p:sp>
      <p:sp>
        <p:nvSpPr>
          <p:cNvPr id="173" name="TextBox 173"/>
          <p:cNvSpPr txBox="1"/>
          <p:nvPr/>
        </p:nvSpPr>
        <p:spPr>
          <a:xfrm>
            <a:off x="10197413" y="8941945"/>
            <a:ext cx="2345233" cy="2075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 </a:t>
            </a:r>
          </a:p>
        </p:txBody>
      </p:sp>
      <p:sp>
        <p:nvSpPr>
          <p:cNvPr id="188" name="AutoShape 18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877173" y="9678945"/>
            <a:ext cx="261052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74" name="Group 17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38224" y="9363894"/>
            <a:ext cx="2463609" cy="630101"/>
            <a:chOff x="0" y="0"/>
            <a:chExt cx="675595" cy="172792"/>
          </a:xfrm>
        </p:grpSpPr>
        <p:sp>
          <p:nvSpPr>
            <p:cNvPr id="175" name="Freeform 17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172792"/>
            </a:xfrm>
            <a:custGeom>
              <a:avLst/>
              <a:gdLst/>
              <a:ahLst/>
              <a:cxnLst/>
              <a:rect l="l" t="t" r="r" b="b"/>
              <a:pathLst>
                <a:path w="675595" h="172792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141367"/>
                  </a:lnTo>
                  <a:cubicBezTo>
                    <a:pt x="675595" y="158723"/>
                    <a:pt x="661526" y="172792"/>
                    <a:pt x="644170" y="172792"/>
                  </a:cubicBezTo>
                  <a:lnTo>
                    <a:pt x="31425" y="172792"/>
                  </a:lnTo>
                  <a:cubicBezTo>
                    <a:pt x="14070" y="172792"/>
                    <a:pt x="0" y="158723"/>
                    <a:pt x="0" y="141367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TextBox 176"/>
            <p:cNvSpPr txBox="1"/>
            <p:nvPr/>
          </p:nvSpPr>
          <p:spPr>
            <a:xfrm>
              <a:off x="0" y="-9525"/>
              <a:ext cx="675595" cy="182317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77" name="TextBox 177"/>
          <p:cNvSpPr txBox="1"/>
          <p:nvPr/>
        </p:nvSpPr>
        <p:spPr>
          <a:xfrm>
            <a:off x="10248518" y="9431711"/>
            <a:ext cx="2226857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Patrick Cutter</a:t>
            </a:r>
          </a:p>
        </p:txBody>
      </p:sp>
      <p:sp>
        <p:nvSpPr>
          <p:cNvPr id="178" name="TextBox 178"/>
          <p:cNvSpPr txBox="1"/>
          <p:nvPr/>
        </p:nvSpPr>
        <p:spPr>
          <a:xfrm>
            <a:off x="10197413" y="9657771"/>
            <a:ext cx="2345233" cy="2075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 </a:t>
            </a:r>
          </a:p>
        </p:txBody>
      </p:sp>
      <p:sp>
        <p:nvSpPr>
          <p:cNvPr id="10" name="Auto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91471" y="1959581"/>
            <a:ext cx="1067541" cy="594962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04" name="Group 10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459011" y="2079323"/>
            <a:ext cx="2463609" cy="950439"/>
            <a:chOff x="0" y="0"/>
            <a:chExt cx="857060" cy="330646"/>
          </a:xfrm>
        </p:grpSpPr>
        <p:sp>
          <p:nvSpPr>
            <p:cNvPr id="105" name="Freeform 10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57060" cy="330646"/>
            </a:xfrm>
            <a:custGeom>
              <a:avLst/>
              <a:gdLst/>
              <a:ahLst/>
              <a:cxnLst/>
              <a:rect l="l" t="t" r="r" b="b"/>
              <a:pathLst>
                <a:path w="857060" h="330646">
                  <a:moveTo>
                    <a:pt x="31425" y="0"/>
                  </a:moveTo>
                  <a:lnTo>
                    <a:pt x="825635" y="0"/>
                  </a:lnTo>
                  <a:cubicBezTo>
                    <a:pt x="842991" y="0"/>
                    <a:pt x="857060" y="14070"/>
                    <a:pt x="857060" y="31425"/>
                  </a:cubicBezTo>
                  <a:lnTo>
                    <a:pt x="857060" y="299221"/>
                  </a:lnTo>
                  <a:cubicBezTo>
                    <a:pt x="857060" y="316577"/>
                    <a:pt x="842991" y="330646"/>
                    <a:pt x="825635" y="330646"/>
                  </a:cubicBezTo>
                  <a:lnTo>
                    <a:pt x="31425" y="330646"/>
                  </a:lnTo>
                  <a:cubicBezTo>
                    <a:pt x="14070" y="330646"/>
                    <a:pt x="0" y="316577"/>
                    <a:pt x="0" y="299221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TextBox 106"/>
            <p:cNvSpPr txBox="1"/>
            <p:nvPr/>
          </p:nvSpPr>
          <p:spPr>
            <a:xfrm>
              <a:off x="0" y="-19050"/>
              <a:ext cx="857060" cy="349696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7" name="TextBox 107"/>
          <p:cNvSpPr txBox="1"/>
          <p:nvPr/>
        </p:nvSpPr>
        <p:spPr>
          <a:xfrm>
            <a:off x="13720320" y="2198831"/>
            <a:ext cx="1940992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Cori Mellady</a:t>
            </a:r>
          </a:p>
        </p:txBody>
      </p:sp>
      <p:sp>
        <p:nvSpPr>
          <p:cNvPr id="108" name="TextBox 108"/>
          <p:cNvSpPr txBox="1"/>
          <p:nvPr/>
        </p:nvSpPr>
        <p:spPr>
          <a:xfrm>
            <a:off x="13515273" y="2435349"/>
            <a:ext cx="2351086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Manager Account Management - Team Black</a:t>
            </a:r>
          </a:p>
        </p:txBody>
      </p:sp>
      <p:sp>
        <p:nvSpPr>
          <p:cNvPr id="20" name="AutoShape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922621" y="2539972"/>
            <a:ext cx="312942" cy="14571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" name="AutoShape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216512" y="2529911"/>
            <a:ext cx="0" cy="6067166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" name="AutoShape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961518" y="3631334"/>
            <a:ext cx="251816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99" name="Group 9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78059" y="3287901"/>
            <a:ext cx="3083459" cy="686866"/>
            <a:chOff x="0" y="0"/>
            <a:chExt cx="1450071" cy="323016"/>
          </a:xfrm>
        </p:grpSpPr>
        <p:sp>
          <p:nvSpPr>
            <p:cNvPr id="100" name="Freeform 10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23016"/>
            </a:xfrm>
            <a:custGeom>
              <a:avLst/>
              <a:gdLst/>
              <a:ahLst/>
              <a:cxnLst/>
              <a:rect l="l" t="t" r="r" b="b"/>
              <a:pathLst>
                <a:path w="1450071" h="323016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297908"/>
                  </a:lnTo>
                  <a:cubicBezTo>
                    <a:pt x="1450071" y="311774"/>
                    <a:pt x="1438830" y="323016"/>
                    <a:pt x="1424963" y="323016"/>
                  </a:cubicBezTo>
                  <a:lnTo>
                    <a:pt x="25108" y="323016"/>
                  </a:lnTo>
                  <a:cubicBezTo>
                    <a:pt x="11241" y="323016"/>
                    <a:pt x="0" y="311774"/>
                    <a:pt x="0" y="297908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TextBox 101"/>
            <p:cNvSpPr txBox="1"/>
            <p:nvPr/>
          </p:nvSpPr>
          <p:spPr>
            <a:xfrm>
              <a:off x="0" y="-19050"/>
              <a:ext cx="1450071" cy="342066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2" name="TextBox 102"/>
          <p:cNvSpPr txBox="1"/>
          <p:nvPr/>
        </p:nvSpPr>
        <p:spPr>
          <a:xfrm>
            <a:off x="13645073" y="3391872"/>
            <a:ext cx="1549430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Debra Hula</a:t>
            </a:r>
          </a:p>
        </p:txBody>
      </p:sp>
      <p:sp>
        <p:nvSpPr>
          <p:cNvPr id="103" name="TextBox 103"/>
          <p:cNvSpPr txBox="1"/>
          <p:nvPr/>
        </p:nvSpPr>
        <p:spPr>
          <a:xfrm>
            <a:off x="12910220" y="3628390"/>
            <a:ext cx="3019136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Funding Admin</a:t>
            </a:r>
          </a:p>
        </p:txBody>
      </p:sp>
      <p:sp>
        <p:nvSpPr>
          <p:cNvPr id="26" name="AutoShape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961518" y="4441206"/>
            <a:ext cx="254995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09" name="Group 1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78059" y="4078006"/>
            <a:ext cx="3083459" cy="726399"/>
            <a:chOff x="0" y="0"/>
            <a:chExt cx="1450071" cy="341607"/>
          </a:xfrm>
        </p:grpSpPr>
        <p:sp>
          <p:nvSpPr>
            <p:cNvPr id="110" name="Freeform 11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41607"/>
            </a:xfrm>
            <a:custGeom>
              <a:avLst/>
              <a:gdLst/>
              <a:ahLst/>
              <a:cxnLst/>
              <a:rect l="l" t="t" r="r" b="b"/>
              <a:pathLst>
                <a:path w="1450071" h="341607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316499"/>
                  </a:lnTo>
                  <a:cubicBezTo>
                    <a:pt x="1450071" y="330366"/>
                    <a:pt x="1438830" y="341607"/>
                    <a:pt x="1424963" y="341607"/>
                  </a:cubicBezTo>
                  <a:lnTo>
                    <a:pt x="25108" y="341607"/>
                  </a:lnTo>
                  <a:cubicBezTo>
                    <a:pt x="11241" y="341607"/>
                    <a:pt x="0" y="330366"/>
                    <a:pt x="0" y="316499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TextBox 111"/>
            <p:cNvSpPr txBox="1"/>
            <p:nvPr/>
          </p:nvSpPr>
          <p:spPr>
            <a:xfrm>
              <a:off x="0" y="-19050"/>
              <a:ext cx="1450071" cy="36065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2" name="TextBox 112"/>
          <p:cNvSpPr txBox="1"/>
          <p:nvPr/>
        </p:nvSpPr>
        <p:spPr>
          <a:xfrm>
            <a:off x="13227716" y="4132306"/>
            <a:ext cx="2384144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Jessica Arnold</a:t>
            </a:r>
          </a:p>
        </p:txBody>
      </p:sp>
      <p:sp>
        <p:nvSpPr>
          <p:cNvPr id="113" name="TextBox 113"/>
          <p:cNvSpPr txBox="1"/>
          <p:nvPr/>
        </p:nvSpPr>
        <p:spPr>
          <a:xfrm>
            <a:off x="12970354" y="4438262"/>
            <a:ext cx="289886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</a:t>
            </a:r>
          </a:p>
        </p:txBody>
      </p:sp>
      <p:sp>
        <p:nvSpPr>
          <p:cNvPr id="28" name="AutoShape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961518" y="5272380"/>
            <a:ext cx="251816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19" name="Group 1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78059" y="4909181"/>
            <a:ext cx="3083459" cy="726399"/>
            <a:chOff x="0" y="0"/>
            <a:chExt cx="1450071" cy="341607"/>
          </a:xfrm>
        </p:grpSpPr>
        <p:sp>
          <p:nvSpPr>
            <p:cNvPr id="120" name="Freeform 12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41607"/>
            </a:xfrm>
            <a:custGeom>
              <a:avLst/>
              <a:gdLst/>
              <a:ahLst/>
              <a:cxnLst/>
              <a:rect l="l" t="t" r="r" b="b"/>
              <a:pathLst>
                <a:path w="1450071" h="341607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316499"/>
                  </a:lnTo>
                  <a:cubicBezTo>
                    <a:pt x="1450071" y="330366"/>
                    <a:pt x="1438830" y="341607"/>
                    <a:pt x="1424963" y="341607"/>
                  </a:cubicBezTo>
                  <a:lnTo>
                    <a:pt x="25108" y="341607"/>
                  </a:lnTo>
                  <a:cubicBezTo>
                    <a:pt x="11241" y="341607"/>
                    <a:pt x="0" y="330366"/>
                    <a:pt x="0" y="316499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TextBox 121"/>
            <p:cNvSpPr txBox="1"/>
            <p:nvPr/>
          </p:nvSpPr>
          <p:spPr>
            <a:xfrm>
              <a:off x="0" y="-19050"/>
              <a:ext cx="1450071" cy="36065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22" name="TextBox 122"/>
          <p:cNvSpPr txBox="1"/>
          <p:nvPr/>
        </p:nvSpPr>
        <p:spPr>
          <a:xfrm>
            <a:off x="13227716" y="4963480"/>
            <a:ext cx="2384144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Bridget Marczewski</a:t>
            </a:r>
          </a:p>
        </p:txBody>
      </p:sp>
      <p:sp>
        <p:nvSpPr>
          <p:cNvPr id="123" name="TextBox 123"/>
          <p:cNvSpPr txBox="1"/>
          <p:nvPr/>
        </p:nvSpPr>
        <p:spPr>
          <a:xfrm>
            <a:off x="12970354" y="5269436"/>
            <a:ext cx="289886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</a:t>
            </a:r>
          </a:p>
        </p:txBody>
      </p:sp>
      <p:sp>
        <p:nvSpPr>
          <p:cNvPr id="35" name="AutoShape 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961518" y="6103554"/>
            <a:ext cx="251816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24" name="Group 1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78059" y="5740355"/>
            <a:ext cx="3083459" cy="726399"/>
            <a:chOff x="0" y="0"/>
            <a:chExt cx="1450071" cy="341607"/>
          </a:xfrm>
        </p:grpSpPr>
        <p:sp>
          <p:nvSpPr>
            <p:cNvPr id="125" name="Freeform 12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41607"/>
            </a:xfrm>
            <a:custGeom>
              <a:avLst/>
              <a:gdLst/>
              <a:ahLst/>
              <a:cxnLst/>
              <a:rect l="l" t="t" r="r" b="b"/>
              <a:pathLst>
                <a:path w="1450071" h="341607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316499"/>
                  </a:lnTo>
                  <a:cubicBezTo>
                    <a:pt x="1450071" y="330366"/>
                    <a:pt x="1438830" y="341607"/>
                    <a:pt x="1424963" y="341607"/>
                  </a:cubicBezTo>
                  <a:lnTo>
                    <a:pt x="25108" y="341607"/>
                  </a:lnTo>
                  <a:cubicBezTo>
                    <a:pt x="11241" y="341607"/>
                    <a:pt x="0" y="330366"/>
                    <a:pt x="0" y="316499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TextBox 126"/>
            <p:cNvSpPr txBox="1"/>
            <p:nvPr/>
          </p:nvSpPr>
          <p:spPr>
            <a:xfrm>
              <a:off x="0" y="-19050"/>
              <a:ext cx="1450071" cy="36065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27" name="TextBox 127"/>
          <p:cNvSpPr txBox="1"/>
          <p:nvPr/>
        </p:nvSpPr>
        <p:spPr>
          <a:xfrm>
            <a:off x="13227716" y="5794654"/>
            <a:ext cx="2384144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Gabby Rainwater</a:t>
            </a:r>
          </a:p>
        </p:txBody>
      </p:sp>
      <p:sp>
        <p:nvSpPr>
          <p:cNvPr id="128" name="TextBox 128"/>
          <p:cNvSpPr txBox="1"/>
          <p:nvPr/>
        </p:nvSpPr>
        <p:spPr>
          <a:xfrm>
            <a:off x="12970354" y="6100610"/>
            <a:ext cx="289886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</a:t>
            </a:r>
          </a:p>
        </p:txBody>
      </p:sp>
      <p:sp>
        <p:nvSpPr>
          <p:cNvPr id="29" name="AutoShape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961518" y="6934729"/>
            <a:ext cx="254995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29" name="Group 1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78059" y="6571529"/>
            <a:ext cx="3083459" cy="726399"/>
            <a:chOff x="0" y="0"/>
            <a:chExt cx="1450071" cy="341607"/>
          </a:xfrm>
        </p:grpSpPr>
        <p:sp>
          <p:nvSpPr>
            <p:cNvPr id="130" name="Freeform 13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41607"/>
            </a:xfrm>
            <a:custGeom>
              <a:avLst/>
              <a:gdLst/>
              <a:ahLst/>
              <a:cxnLst/>
              <a:rect l="l" t="t" r="r" b="b"/>
              <a:pathLst>
                <a:path w="1450071" h="341607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316499"/>
                  </a:lnTo>
                  <a:cubicBezTo>
                    <a:pt x="1450071" y="330366"/>
                    <a:pt x="1438830" y="341607"/>
                    <a:pt x="1424963" y="341607"/>
                  </a:cubicBezTo>
                  <a:lnTo>
                    <a:pt x="25108" y="341607"/>
                  </a:lnTo>
                  <a:cubicBezTo>
                    <a:pt x="11241" y="341607"/>
                    <a:pt x="0" y="330366"/>
                    <a:pt x="0" y="316499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TextBox 131"/>
            <p:cNvSpPr txBox="1"/>
            <p:nvPr/>
          </p:nvSpPr>
          <p:spPr>
            <a:xfrm>
              <a:off x="0" y="-19050"/>
              <a:ext cx="1450071" cy="36065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32" name="TextBox 132"/>
          <p:cNvSpPr txBox="1"/>
          <p:nvPr/>
        </p:nvSpPr>
        <p:spPr>
          <a:xfrm>
            <a:off x="13227716" y="6625828"/>
            <a:ext cx="2384144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Jayla Heller</a:t>
            </a:r>
          </a:p>
        </p:txBody>
      </p:sp>
      <p:sp>
        <p:nvSpPr>
          <p:cNvPr id="133" name="TextBox 133"/>
          <p:cNvSpPr txBox="1"/>
          <p:nvPr/>
        </p:nvSpPr>
        <p:spPr>
          <a:xfrm>
            <a:off x="12970354" y="6931785"/>
            <a:ext cx="289886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45" name="AutoShape 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961518" y="7765903"/>
            <a:ext cx="274045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34" name="Group 1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78059" y="7402703"/>
            <a:ext cx="3083459" cy="726399"/>
            <a:chOff x="0" y="0"/>
            <a:chExt cx="1450071" cy="341607"/>
          </a:xfrm>
        </p:grpSpPr>
        <p:sp>
          <p:nvSpPr>
            <p:cNvPr id="135" name="Freeform 13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41607"/>
            </a:xfrm>
            <a:custGeom>
              <a:avLst/>
              <a:gdLst/>
              <a:ahLst/>
              <a:cxnLst/>
              <a:rect l="l" t="t" r="r" b="b"/>
              <a:pathLst>
                <a:path w="1450071" h="341607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316499"/>
                  </a:lnTo>
                  <a:cubicBezTo>
                    <a:pt x="1450071" y="330366"/>
                    <a:pt x="1438830" y="341607"/>
                    <a:pt x="1424963" y="341607"/>
                  </a:cubicBezTo>
                  <a:lnTo>
                    <a:pt x="25108" y="341607"/>
                  </a:lnTo>
                  <a:cubicBezTo>
                    <a:pt x="11241" y="341607"/>
                    <a:pt x="0" y="330366"/>
                    <a:pt x="0" y="316499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TextBox 136"/>
            <p:cNvSpPr txBox="1"/>
            <p:nvPr/>
          </p:nvSpPr>
          <p:spPr>
            <a:xfrm>
              <a:off x="0" y="-19050"/>
              <a:ext cx="1450071" cy="36065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37" name="TextBox 137"/>
          <p:cNvSpPr txBox="1"/>
          <p:nvPr/>
        </p:nvSpPr>
        <p:spPr>
          <a:xfrm>
            <a:off x="13227716" y="7457003"/>
            <a:ext cx="2384144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Rebecca Hook</a:t>
            </a:r>
          </a:p>
        </p:txBody>
      </p:sp>
      <p:sp>
        <p:nvSpPr>
          <p:cNvPr id="138" name="TextBox 138"/>
          <p:cNvSpPr txBox="1"/>
          <p:nvPr/>
        </p:nvSpPr>
        <p:spPr>
          <a:xfrm>
            <a:off x="12970354" y="7762959"/>
            <a:ext cx="289886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27" name="AutoShape 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961518" y="8597077"/>
            <a:ext cx="274045" cy="27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54" name="Group 2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78059" y="8233878"/>
            <a:ext cx="3083459" cy="726454"/>
            <a:chOff x="0" y="0"/>
            <a:chExt cx="1450071" cy="341632"/>
          </a:xfrm>
        </p:grpSpPr>
        <p:sp>
          <p:nvSpPr>
            <p:cNvPr id="255" name="Freeform 25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41632"/>
            </a:xfrm>
            <a:custGeom>
              <a:avLst/>
              <a:gdLst/>
              <a:ahLst/>
              <a:cxnLst/>
              <a:rect l="l" t="t" r="r" b="b"/>
              <a:pathLst>
                <a:path w="1450071" h="341632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316524"/>
                  </a:lnTo>
                  <a:cubicBezTo>
                    <a:pt x="1450071" y="330391"/>
                    <a:pt x="1438830" y="341632"/>
                    <a:pt x="1424963" y="341632"/>
                  </a:cubicBezTo>
                  <a:lnTo>
                    <a:pt x="25108" y="341632"/>
                  </a:lnTo>
                  <a:cubicBezTo>
                    <a:pt x="11241" y="341632"/>
                    <a:pt x="0" y="330391"/>
                    <a:pt x="0" y="316524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" name="TextBox 256"/>
            <p:cNvSpPr txBox="1"/>
            <p:nvPr/>
          </p:nvSpPr>
          <p:spPr>
            <a:xfrm>
              <a:off x="0" y="-19050"/>
              <a:ext cx="1450071" cy="360682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57" name="TextBox 257"/>
          <p:cNvSpPr txBox="1"/>
          <p:nvPr/>
        </p:nvSpPr>
        <p:spPr>
          <a:xfrm>
            <a:off x="13227716" y="8288177"/>
            <a:ext cx="2384144" cy="2651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Joe Zylka</a:t>
            </a:r>
          </a:p>
        </p:txBody>
      </p:sp>
      <p:sp>
        <p:nvSpPr>
          <p:cNvPr id="258" name="TextBox 258"/>
          <p:cNvSpPr txBox="1"/>
          <p:nvPr/>
        </p:nvSpPr>
        <p:spPr>
          <a:xfrm>
            <a:off x="12970354" y="8594187"/>
            <a:ext cx="289886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11" name="Auto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013224" y="603302"/>
            <a:ext cx="4917279" cy="578155"/>
          </a:xfrm>
          <a:prstGeom prst="line">
            <a:avLst/>
          </a:prstGeom>
          <a:ln w="3810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Box 42"/>
          <p:cNvSpPr txBox="1"/>
          <p:nvPr/>
        </p:nvSpPr>
        <p:spPr>
          <a:xfrm>
            <a:off x="13166300" y="10302657"/>
            <a:ext cx="3047034" cy="3447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>
                <a:solidFill>
                  <a:srgbClr val="8E6F3E"/>
                </a:solidFill>
                <a:latin typeface="ITC Franklin Gothic LT"/>
                <a:ea typeface="ITC Franklin Gothic LT"/>
                <a:cs typeface="ITC Franklin Gothic LT"/>
                <a:sym typeface="ITC Franklin Gothic LT"/>
              </a:rPr>
              <a:t>Last updated 06/11/2026</a:t>
            </a:r>
          </a:p>
        </p:txBody>
      </p:sp>
      <p:grpSp>
        <p:nvGrpSpPr>
          <p:cNvPr id="12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930503" y="401112"/>
            <a:ext cx="1992117" cy="404379"/>
            <a:chOff x="0" y="0"/>
            <a:chExt cx="899178" cy="182524"/>
          </a:xfrm>
        </p:grpSpPr>
        <p:sp>
          <p:nvSpPr>
            <p:cNvPr id="13" name="Freeform 1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99178" cy="182524"/>
            </a:xfrm>
            <a:custGeom>
              <a:avLst/>
              <a:gdLst/>
              <a:ahLst/>
              <a:cxnLst/>
              <a:rect l="l" t="t" r="r" b="b"/>
              <a:pathLst>
                <a:path w="899178" h="182524">
                  <a:moveTo>
                    <a:pt x="38863" y="0"/>
                  </a:moveTo>
                  <a:lnTo>
                    <a:pt x="860315" y="0"/>
                  </a:lnTo>
                  <a:cubicBezTo>
                    <a:pt x="881778" y="0"/>
                    <a:pt x="899178" y="17399"/>
                    <a:pt x="899178" y="38863"/>
                  </a:cubicBezTo>
                  <a:lnTo>
                    <a:pt x="899178" y="143661"/>
                  </a:lnTo>
                  <a:cubicBezTo>
                    <a:pt x="899178" y="153968"/>
                    <a:pt x="895083" y="163853"/>
                    <a:pt x="887795" y="171141"/>
                  </a:cubicBezTo>
                  <a:cubicBezTo>
                    <a:pt x="880507" y="178429"/>
                    <a:pt x="870622" y="182524"/>
                    <a:pt x="860315" y="182524"/>
                  </a:cubicBezTo>
                  <a:lnTo>
                    <a:pt x="38863" y="182524"/>
                  </a:lnTo>
                  <a:cubicBezTo>
                    <a:pt x="17399" y="182524"/>
                    <a:pt x="0" y="165124"/>
                    <a:pt x="0" y="143661"/>
                  </a:cubicBezTo>
                  <a:lnTo>
                    <a:pt x="0" y="38863"/>
                  </a:lnTo>
                  <a:cubicBezTo>
                    <a:pt x="0" y="17399"/>
                    <a:pt x="17399" y="0"/>
                    <a:pt x="3886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19050"/>
              <a:ext cx="899178" cy="201574"/>
            </a:xfrm>
            <a:prstGeom prst="rect">
              <a:avLst/>
            </a:prstGeom>
          </p:spPr>
          <p:txBody>
            <a:bodyPr lIns="52620" tIns="52620" rIns="52620" bIns="52620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14026224" y="477806"/>
            <a:ext cx="1800675" cy="2319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7"/>
              </a:lnSpc>
            </a:pPr>
            <a:r>
              <a:rPr lang="en-US" sz="1405" b="1" spc="7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Operations Staff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097280" y="10018546"/>
            <a:ext cx="7078527" cy="6288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* Manages special projects as noted under name &amp; title. These positions handle the account management and subrecipient aspects of these projects. 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+ Manages a portfolio in addition to a special project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325</Words>
  <Application>Microsoft Office PowerPoint</Application>
  <PresentationFormat>Custom</PresentationFormat>
  <Paragraphs>101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Garet Bold</vt:lpstr>
      <vt:lpstr>ITC Franklin Gothic LT</vt:lpstr>
      <vt:lpstr>Calibri</vt:lpstr>
      <vt:lpstr>Garet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 Organizational Charts ADA (18 x 12 in)</dc:title>
  <cp:lastModifiedBy>H Rose Bretz</cp:lastModifiedBy>
  <cp:revision>4</cp:revision>
  <dcterms:created xsi:type="dcterms:W3CDTF">2006-08-16T00:00:00Z</dcterms:created>
  <dcterms:modified xsi:type="dcterms:W3CDTF">2026-06-24T13:30:58Z</dcterms:modified>
  <dc:identifier>DAHFnX0UlcY</dc:identifier>
</cp:coreProperties>
</file>